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75"/>
  </p:notesMasterIdLst>
  <p:handoutMasterIdLst>
    <p:handoutMasterId r:id="rId76"/>
  </p:handoutMasterIdLst>
  <p:sldIdLst>
    <p:sldId id="754" r:id="rId5"/>
    <p:sldId id="849" r:id="rId6"/>
    <p:sldId id="850" r:id="rId7"/>
    <p:sldId id="851" r:id="rId8"/>
    <p:sldId id="781" r:id="rId9"/>
    <p:sldId id="770" r:id="rId10"/>
    <p:sldId id="769" r:id="rId11"/>
    <p:sldId id="768" r:id="rId12"/>
    <p:sldId id="771" r:id="rId13"/>
    <p:sldId id="852" r:id="rId14"/>
    <p:sldId id="772" r:id="rId15"/>
    <p:sldId id="775" r:id="rId16"/>
    <p:sldId id="774" r:id="rId17"/>
    <p:sldId id="756" r:id="rId18"/>
    <p:sldId id="778" r:id="rId19"/>
    <p:sldId id="777" r:id="rId20"/>
    <p:sldId id="791" r:id="rId21"/>
    <p:sldId id="792" r:id="rId22"/>
    <p:sldId id="780" r:id="rId23"/>
    <p:sldId id="828" r:id="rId24"/>
    <p:sldId id="759" r:id="rId25"/>
    <p:sldId id="794" r:id="rId26"/>
    <p:sldId id="795" r:id="rId27"/>
    <p:sldId id="796" r:id="rId28"/>
    <p:sldId id="833" r:id="rId29"/>
    <p:sldId id="829" r:id="rId30"/>
    <p:sldId id="801" r:id="rId31"/>
    <p:sldId id="815" r:id="rId32"/>
    <p:sldId id="803" r:id="rId33"/>
    <p:sldId id="804" r:id="rId34"/>
    <p:sldId id="814" r:id="rId35"/>
    <p:sldId id="816" r:id="rId36"/>
    <p:sldId id="819" r:id="rId37"/>
    <p:sldId id="817" r:id="rId38"/>
    <p:sldId id="818" r:id="rId39"/>
    <p:sldId id="820" r:id="rId40"/>
    <p:sldId id="821" r:id="rId41"/>
    <p:sldId id="822" r:id="rId42"/>
    <p:sldId id="827" r:id="rId43"/>
    <p:sldId id="843" r:id="rId44"/>
    <p:sldId id="844" r:id="rId45"/>
    <p:sldId id="845" r:id="rId46"/>
    <p:sldId id="848" r:id="rId47"/>
    <p:sldId id="847" r:id="rId48"/>
    <p:sldId id="838" r:id="rId49"/>
    <p:sldId id="839" r:id="rId50"/>
    <p:sldId id="840" r:id="rId51"/>
    <p:sldId id="841" r:id="rId52"/>
    <p:sldId id="842" r:id="rId53"/>
    <p:sldId id="830" r:id="rId54"/>
    <p:sldId id="767" r:id="rId55"/>
    <p:sldId id="799" r:id="rId56"/>
    <p:sldId id="834" r:id="rId57"/>
    <p:sldId id="797" r:id="rId58"/>
    <p:sldId id="782" r:id="rId59"/>
    <p:sldId id="764" r:id="rId60"/>
    <p:sldId id="693" r:id="rId61"/>
    <p:sldId id="798" r:id="rId62"/>
    <p:sldId id="765" r:id="rId63"/>
    <p:sldId id="831" r:id="rId64"/>
    <p:sldId id="832" r:id="rId65"/>
    <p:sldId id="805" r:id="rId66"/>
    <p:sldId id="758" r:id="rId67"/>
    <p:sldId id="785" r:id="rId68"/>
    <p:sldId id="786" r:id="rId69"/>
    <p:sldId id="787" r:id="rId70"/>
    <p:sldId id="788" r:id="rId71"/>
    <p:sldId id="789" r:id="rId72"/>
    <p:sldId id="800" r:id="rId73"/>
    <p:sldId id="773" r:id="rId74"/>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CEA"/>
    <a:srgbClr val="9750C8"/>
    <a:srgbClr val="B582D8"/>
    <a:srgbClr val="ECDFF5"/>
    <a:srgbClr val="0051C8"/>
    <a:srgbClr val="0000CC"/>
    <a:srgbClr val="2CAE2C"/>
    <a:srgbClr val="259325"/>
    <a:srgbClr val="76B900"/>
    <a:srgbClr val="AF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0" autoAdjust="0"/>
    <p:restoredTop sz="75879" autoAdjust="0"/>
  </p:normalViewPr>
  <p:slideViewPr>
    <p:cSldViewPr snapToGrid="0">
      <p:cViewPr varScale="1">
        <p:scale>
          <a:sx n="73" d="100"/>
          <a:sy n="73" d="100"/>
        </p:scale>
        <p:origin x="1546" y="58"/>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859"/>
    </p:cViewPr>
  </p:sorterViewPr>
  <p:notesViewPr>
    <p:cSldViewPr snapToGrid="0">
      <p:cViewPr varScale="1">
        <p:scale>
          <a:sx n="79" d="100"/>
          <a:sy n="79" d="100"/>
        </p:scale>
        <p:origin x="328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4.0544103957214611E-2"/>
          <c:y val="6.6700453771901036E-2"/>
          <c:w val="0.86127203230606519"/>
          <c:h val="0.75008396210708916"/>
        </c:manualLayout>
      </c:layout>
      <c:barChart>
        <c:barDir val="col"/>
        <c:grouping val="clustered"/>
        <c:varyColors val="0"/>
        <c:ser>
          <c:idx val="0"/>
          <c:order val="0"/>
          <c:tx>
            <c:strRef>
              <c:f>Sheet1!$C$2</c:f>
              <c:strCache>
                <c:ptCount val="1"/>
                <c:pt idx="0">
                  <c:v>Frames per second</c:v>
                </c:pt>
              </c:strCache>
            </c:strRef>
          </c:tx>
          <c:spPr>
            <a:solidFill>
              <a:srgbClr val="76B900"/>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dLbl>
              <c:idx val="0"/>
              <c:layout>
                <c:manualLayout>
                  <c:x val="0"/>
                  <c:y val="8.2067586211353002E-2"/>
                </c:manualLayout>
              </c:layout>
              <c:spPr>
                <a:noFill/>
                <a:ln>
                  <a:noFill/>
                </a:ln>
                <a:effectLst/>
              </c:spPr>
              <c:txPr>
                <a:bodyPr wrap="square" lIns="38100" tIns="19050" rIns="38100" bIns="19050" anchor="ctr">
                  <a:spAutoFit/>
                </a:bodyPr>
                <a:lstStyle/>
                <a:p>
                  <a:pPr>
                    <a:defRPr sz="20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5335050061253154E-17"/>
                  <c:y val="0.1406872906480339"/>
                </c:manualLayout>
              </c:layout>
              <c:spPr>
                <a:noFill/>
                <a:ln>
                  <a:noFill/>
                </a:ln>
                <a:effectLst/>
              </c:spPr>
              <c:txPr>
                <a:bodyPr wrap="square" lIns="38100" tIns="19050" rIns="38100" bIns="19050" anchor="ctr">
                  <a:spAutoFit/>
                </a:bodyPr>
                <a:lstStyle/>
                <a:p>
                  <a:pPr>
                    <a:defRPr sz="20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6000768558150922E-3"/>
                  <c:y val="0.34585625617641674"/>
                </c:manualLayout>
              </c:layout>
              <c:spPr>
                <a:noFill/>
                <a:ln>
                  <a:noFill/>
                </a:ln>
                <a:effectLst/>
              </c:spPr>
              <c:txPr>
                <a:bodyPr wrap="square" lIns="38100" tIns="19050" rIns="38100" bIns="19050" anchor="ctr">
                  <a:spAutoFit/>
                </a:bodyPr>
                <a:lstStyle/>
                <a:p>
                  <a:pPr>
                    <a:defRPr sz="20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2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Sheet1!$B$3:$B$5</c:f>
              <c:strCache>
                <c:ptCount val="3"/>
                <c:pt idx="0">
                  <c:v>Baseline DirectML</c:v>
                </c:pt>
                <c:pt idx="1">
                  <c:v>FP32 Metacommands</c:v>
                </c:pt>
                <c:pt idx="2">
                  <c:v>Tensor-core accelerated metacommands</c:v>
                </c:pt>
              </c:strCache>
            </c:strRef>
          </c:cat>
          <c:val>
            <c:numRef>
              <c:f>Sheet1!$C$3:$C$5</c:f>
              <c:numCache>
                <c:formatCode>General</c:formatCode>
                <c:ptCount val="3"/>
                <c:pt idx="0">
                  <c:v>3.4</c:v>
                </c:pt>
                <c:pt idx="1">
                  <c:v>8.6</c:v>
                </c:pt>
                <c:pt idx="2">
                  <c:v>27</c:v>
                </c:pt>
              </c:numCache>
            </c:numRef>
          </c:val>
        </c:ser>
        <c:dLbls>
          <c:showLegendKey val="0"/>
          <c:showVal val="0"/>
          <c:showCatName val="0"/>
          <c:showSerName val="0"/>
          <c:showPercent val="0"/>
          <c:showBubbleSize val="0"/>
        </c:dLbls>
        <c:gapWidth val="85"/>
        <c:axId val="-933114592"/>
        <c:axId val="-933108608"/>
      </c:barChart>
      <c:catAx>
        <c:axId val="-933114592"/>
        <c:scaling>
          <c:orientation val="minMax"/>
        </c:scaling>
        <c:delete val="0"/>
        <c:axPos val="b"/>
        <c:numFmt formatCode="General" sourceLinked="0"/>
        <c:majorTickMark val="none"/>
        <c:minorTickMark val="none"/>
        <c:tickLblPos val="nextTo"/>
        <c:spPr>
          <a:ln w="19050">
            <a:solidFill>
              <a:srgbClr val="868686"/>
            </a:solidFill>
          </a:ln>
        </c:spPr>
        <c:txPr>
          <a:bodyPr/>
          <a:lstStyle/>
          <a:p>
            <a:pPr>
              <a:defRPr sz="1400" b="0">
                <a:solidFill>
                  <a:schemeClr val="bg1"/>
                </a:solidFill>
              </a:defRPr>
            </a:pPr>
            <a:endParaRPr lang="en-US"/>
          </a:p>
        </c:txPr>
        <c:crossAx val="-933108608"/>
        <c:crosses val="autoZero"/>
        <c:auto val="1"/>
        <c:lblAlgn val="ctr"/>
        <c:lblOffset val="100"/>
        <c:noMultiLvlLbl val="0"/>
      </c:catAx>
      <c:valAx>
        <c:axId val="-933108608"/>
        <c:scaling>
          <c:orientation val="minMax"/>
          <c:max val="35"/>
        </c:scaling>
        <c:delete val="0"/>
        <c:axPos val="l"/>
        <c:majorGridlines>
          <c:spPr>
            <a:ln w="3175">
              <a:solidFill>
                <a:srgbClr val="3F3F3F">
                  <a:alpha val="25000"/>
                </a:srgbClr>
              </a:solidFill>
            </a:ln>
          </c:spPr>
        </c:majorGridlines>
        <c:numFmt formatCode="General" sourceLinked="1"/>
        <c:majorTickMark val="out"/>
        <c:minorTickMark val="none"/>
        <c:tickLblPos val="nextTo"/>
        <c:spPr>
          <a:ln>
            <a:noFill/>
          </a:ln>
        </c:spPr>
        <c:txPr>
          <a:bodyPr/>
          <a:lstStyle/>
          <a:p>
            <a:pPr>
              <a:defRPr sz="1400" b="0">
                <a:solidFill>
                  <a:schemeClr val="bg1"/>
                </a:solidFill>
              </a:defRPr>
            </a:pPr>
            <a:endParaRPr lang="en-US"/>
          </a:p>
        </c:txPr>
        <c:crossAx val="-933114592"/>
        <c:crosses val="autoZero"/>
        <c:crossBetween val="between"/>
        <c:majorUnit val="5"/>
      </c:valAx>
      <c:spPr>
        <a:solidFill>
          <a:srgbClr val="B3B3B3">
            <a:lumMod val="40000"/>
            <a:lumOff val="60000"/>
          </a:srgbClr>
        </a:solid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4.0544103957214611E-2"/>
          <c:y val="6.6700453771901036E-2"/>
          <c:w val="0.86127203230606519"/>
          <c:h val="0.75008396210708916"/>
        </c:manualLayout>
      </c:layout>
      <c:barChart>
        <c:barDir val="col"/>
        <c:grouping val="clustered"/>
        <c:varyColors val="0"/>
        <c:ser>
          <c:idx val="0"/>
          <c:order val="0"/>
          <c:tx>
            <c:strRef>
              <c:f>Sheet1!$C$2</c:f>
              <c:strCache>
                <c:ptCount val="1"/>
                <c:pt idx="0">
                  <c:v>Frames per second</c:v>
                </c:pt>
              </c:strCache>
            </c:strRef>
          </c:tx>
          <c:spPr>
            <a:solidFill>
              <a:srgbClr val="76B900"/>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cat>
            <c:strRef>
              <c:f>Sheet1!$B$3:$B$5</c:f>
              <c:strCache>
                <c:ptCount val="3"/>
                <c:pt idx="0">
                  <c:v>Baseline DirectML</c:v>
                </c:pt>
                <c:pt idx="1">
                  <c:v>FP32 Metacommands</c:v>
                </c:pt>
                <c:pt idx="2">
                  <c:v>Tensor-core accelerated metacommands</c:v>
                </c:pt>
              </c:strCache>
            </c:strRef>
          </c:cat>
          <c:val>
            <c:numRef>
              <c:f>Sheet1!$C$3:$C$5</c:f>
              <c:numCache>
                <c:formatCode>General</c:formatCode>
                <c:ptCount val="3"/>
                <c:pt idx="0">
                  <c:v>1</c:v>
                </c:pt>
                <c:pt idx="1">
                  <c:v>2.5</c:v>
                </c:pt>
                <c:pt idx="2">
                  <c:v>8</c:v>
                </c:pt>
              </c:numCache>
            </c:numRef>
          </c:val>
        </c:ser>
        <c:dLbls>
          <c:showLegendKey val="0"/>
          <c:showVal val="0"/>
          <c:showCatName val="0"/>
          <c:showSerName val="0"/>
          <c:showPercent val="0"/>
          <c:showBubbleSize val="0"/>
        </c:dLbls>
        <c:gapWidth val="85"/>
        <c:axId val="-933107520"/>
        <c:axId val="-933099360"/>
      </c:barChart>
      <c:catAx>
        <c:axId val="-933107520"/>
        <c:scaling>
          <c:orientation val="minMax"/>
        </c:scaling>
        <c:delete val="0"/>
        <c:axPos val="b"/>
        <c:numFmt formatCode="General" sourceLinked="0"/>
        <c:majorTickMark val="none"/>
        <c:minorTickMark val="none"/>
        <c:tickLblPos val="nextTo"/>
        <c:spPr>
          <a:ln w="19050">
            <a:solidFill>
              <a:srgbClr val="868686"/>
            </a:solidFill>
          </a:ln>
        </c:spPr>
        <c:txPr>
          <a:bodyPr/>
          <a:lstStyle/>
          <a:p>
            <a:pPr>
              <a:defRPr sz="1400" b="0">
                <a:solidFill>
                  <a:schemeClr val="bg1"/>
                </a:solidFill>
              </a:defRPr>
            </a:pPr>
            <a:endParaRPr lang="en-US"/>
          </a:p>
        </c:txPr>
        <c:crossAx val="-933099360"/>
        <c:crosses val="autoZero"/>
        <c:auto val="1"/>
        <c:lblAlgn val="ctr"/>
        <c:lblOffset val="100"/>
        <c:noMultiLvlLbl val="0"/>
      </c:catAx>
      <c:valAx>
        <c:axId val="-933099360"/>
        <c:scaling>
          <c:orientation val="minMax"/>
          <c:max val="10"/>
        </c:scaling>
        <c:delete val="0"/>
        <c:axPos val="l"/>
        <c:majorGridlines>
          <c:spPr>
            <a:ln w="3175">
              <a:solidFill>
                <a:srgbClr val="3F3F3F">
                  <a:alpha val="25000"/>
                </a:srgbClr>
              </a:solidFill>
            </a:ln>
          </c:spPr>
        </c:majorGridlines>
        <c:numFmt formatCode="General" sourceLinked="1"/>
        <c:majorTickMark val="out"/>
        <c:minorTickMark val="none"/>
        <c:tickLblPos val="nextTo"/>
        <c:spPr>
          <a:ln>
            <a:noFill/>
          </a:ln>
        </c:spPr>
        <c:txPr>
          <a:bodyPr/>
          <a:lstStyle/>
          <a:p>
            <a:pPr>
              <a:defRPr sz="1400" b="0">
                <a:solidFill>
                  <a:schemeClr val="bg1"/>
                </a:solidFill>
              </a:defRPr>
            </a:pPr>
            <a:endParaRPr lang="en-US"/>
          </a:p>
        </c:txPr>
        <c:crossAx val="-933107520"/>
        <c:crosses val="autoZero"/>
        <c:crossBetween val="between"/>
        <c:majorUnit val="2"/>
      </c:valAx>
      <c:spPr>
        <a:solidFill>
          <a:srgbClr val="B3B3B3">
            <a:lumMod val="40000"/>
            <a:lumOff val="60000"/>
          </a:srgbClr>
        </a:solidFill>
        <a:ln w="25400">
          <a:noFill/>
        </a:ln>
      </c:spPr>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3/22/2018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the</a:t>
            </a:r>
            <a:r>
              <a:rPr lang="en-US" baseline="0" dirty="0" smtClean="0"/>
              <a:t> graph representation I’ve shown earlier we can easily identify individual operations which can be mapped to </a:t>
            </a:r>
            <a:r>
              <a:rPr lang="en-US" baseline="0" dirty="0" err="1" smtClean="0"/>
              <a:t>metacommands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368133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the fully connected operation at the end can be mapped to a single hardware </a:t>
            </a:r>
            <a:r>
              <a:rPr lang="en-US" baseline="0" dirty="0" err="1" smtClean="0"/>
              <a:t>metacommand</a:t>
            </a:r>
            <a:r>
              <a:rPr lang="en-US" baseline="0" dirty="0" smtClean="0"/>
              <a:t>. Similar to a regular machine instruction, it has two inputs and produces one output.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148580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Likewise,</a:t>
            </a:r>
            <a:r>
              <a:rPr lang="en-US" baseline="0" dirty="0" smtClean="0"/>
              <a:t> the elementwise operation in the network can be mapped to another </a:t>
            </a:r>
            <a:r>
              <a:rPr lang="en-US" baseline="0" dirty="0" err="1" smtClean="0"/>
              <a:t>metacomand</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10065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convolution operation together with activation function following it can both be mapped to yet another </a:t>
            </a:r>
            <a:r>
              <a:rPr lang="en-US" baseline="0" dirty="0" err="1" smtClean="0"/>
              <a:t>metacommand</a:t>
            </a:r>
            <a:r>
              <a:rPr lang="en-US" baseline="0" dirty="0" smtClean="0"/>
              <a:t>. As I explained earlier, just like hardware instructions, </a:t>
            </a:r>
            <a:r>
              <a:rPr lang="en-US" baseline="0" dirty="0" err="1" smtClean="0"/>
              <a:t>metacommands</a:t>
            </a:r>
            <a:r>
              <a:rPr lang="en-US" baseline="0" dirty="0" smtClean="0"/>
              <a:t> don’t have to map 1:1 to high-level operations, and can represent “fused” operations. Here, convolution is “fused” with the activation function such that the implementation can optimize away storage for the temporary variable tmp1 between them. This is advantageous for performance in many cases and save bandwidth through the network.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127429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general terms, a DX12</a:t>
            </a:r>
            <a:r>
              <a:rPr lang="en-US" baseline="0" dirty="0" smtClean="0"/>
              <a:t> </a:t>
            </a:r>
            <a:r>
              <a:rPr lang="en-US" baseline="0" dirty="0" err="1" smtClean="0"/>
              <a:t>metacommand</a:t>
            </a:r>
            <a:r>
              <a:rPr lang="en-US" baseline="0" dirty="0" smtClean="0"/>
              <a:t> can be defined as a self-contained operation, with some prescribed functionality, defined in the spec. It is specified with a GUID, and can have multiple signatures. Analogously to draw and dispatch calls, </a:t>
            </a:r>
            <a:r>
              <a:rPr lang="en-US" baseline="0" dirty="0" err="1" smtClean="0"/>
              <a:t>metacommands</a:t>
            </a:r>
            <a:r>
              <a:rPr lang="en-US" baseline="0" dirty="0" smtClean="0"/>
              <a:t> can be inserted in command lists and scheduled for execution together other DX12 command types. A </a:t>
            </a:r>
            <a:r>
              <a:rPr lang="en-US" baseline="0" dirty="0" err="1" smtClean="0"/>
              <a:t>metacommand</a:t>
            </a:r>
            <a:r>
              <a:rPr lang="en-US" baseline="0" dirty="0" smtClean="0"/>
              <a:t> can have several inputs and several outputs. In the context of inferencing, inputs and outputs are tensor datatypes, which are stored in framebuffer memory, but the actual </a:t>
            </a:r>
            <a:r>
              <a:rPr lang="en-US" baseline="0" dirty="0" err="1" smtClean="0"/>
              <a:t>metacommand</a:t>
            </a:r>
            <a:r>
              <a:rPr lang="en-US" baseline="0" dirty="0" smtClean="0"/>
              <a:t> API doesn’t dictate any particular application for </a:t>
            </a:r>
            <a:r>
              <a:rPr lang="en-US" baseline="0" dirty="0" err="1" smtClean="0"/>
              <a:t>metacommands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308562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input and output parameters, </a:t>
            </a:r>
            <a:r>
              <a:rPr lang="en-US" dirty="0" err="1" smtClean="0"/>
              <a:t>metacommand</a:t>
            </a:r>
            <a:r>
              <a:rPr lang="en-US" dirty="0" smtClean="0"/>
              <a:t> can also</a:t>
            </a:r>
            <a:r>
              <a:rPr lang="en-US" baseline="0" dirty="0" smtClean="0"/>
              <a:t> request some scratch space it may need during operation, and some persistent storage which it can use to precompute some data needed for its operation. For example, a lookup table needed during execution can be stored there. Note that </a:t>
            </a:r>
            <a:r>
              <a:rPr lang="en-US" baseline="0" dirty="0" err="1" smtClean="0"/>
              <a:t>metacommands</a:t>
            </a:r>
            <a:r>
              <a:rPr lang="en-US" baseline="0" dirty="0" smtClean="0"/>
              <a:t> don’t create any resources themselves, all memory for inputs, outputs, scratch and persistent metadata are supposed to be allocated by the client and supplied to </a:t>
            </a:r>
            <a:r>
              <a:rPr lang="en-US" baseline="0" dirty="0" err="1" smtClean="0"/>
              <a:t>metacommands</a:t>
            </a:r>
            <a:r>
              <a:rPr lang="en-US" baseline="0" dirty="0" smtClean="0"/>
              <a:t> during execution.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403218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client perspective,</a:t>
            </a:r>
            <a:r>
              <a:rPr lang="en-US" baseline="0" dirty="0" smtClean="0"/>
              <a:t> there is a number of steps involved in using </a:t>
            </a:r>
            <a:r>
              <a:rPr lang="en-US" baseline="0" dirty="0" err="1" smtClean="0"/>
              <a:t>metacommands</a:t>
            </a:r>
            <a:r>
              <a:rPr lang="en-US" baseline="0" dirty="0" smtClean="0"/>
              <a:t>.</a:t>
            </a:r>
          </a:p>
          <a:p>
            <a:r>
              <a:rPr lang="en-US" baseline="0" dirty="0" smtClean="0"/>
              <a:t>First, the client needs to enumerate supported </a:t>
            </a:r>
            <a:r>
              <a:rPr lang="en-US" baseline="0" dirty="0" err="1" smtClean="0"/>
              <a:t>metacommands</a:t>
            </a:r>
            <a:r>
              <a:rPr lang="en-US" baseline="0" dirty="0" smtClean="0"/>
              <a:t> – implementations are not required to support all of them. In fact, initially only a few key </a:t>
            </a:r>
            <a:r>
              <a:rPr lang="en-US" baseline="0" dirty="0" err="1" smtClean="0"/>
              <a:t>metacommands</a:t>
            </a:r>
            <a:r>
              <a:rPr lang="en-US" baseline="0" dirty="0" smtClean="0"/>
              <a:t> will be exposed. Also, only a subset of </a:t>
            </a:r>
            <a:r>
              <a:rPr lang="en-US" baseline="0" dirty="0" err="1" smtClean="0"/>
              <a:t>metacommand</a:t>
            </a:r>
            <a:r>
              <a:rPr lang="en-US" baseline="0" dirty="0" smtClean="0"/>
              <a:t> signatures may be supported.</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1198088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 implementations</a:t>
            </a:r>
            <a:r>
              <a:rPr lang="en-US" baseline="0" dirty="0" smtClean="0"/>
              <a:t> can run some precomputation during Initialize() call which will fill out its persistent metadata as a result. This persistent metadata will need to be provided to the </a:t>
            </a:r>
            <a:r>
              <a:rPr lang="en-US" baseline="0" dirty="0" err="1" smtClean="0"/>
              <a:t>metacommand</a:t>
            </a:r>
            <a:r>
              <a:rPr lang="en-US" baseline="0" dirty="0" smtClean="0"/>
              <a:t> every time it is invoked.</a:t>
            </a:r>
          </a:p>
          <a:p>
            <a:endParaRPr lang="en-US" baseline="0" dirty="0" smtClean="0"/>
          </a:p>
          <a:p>
            <a:r>
              <a:rPr lang="en-US" baseline="0" dirty="0" smtClean="0"/>
              <a:t>Finally, the </a:t>
            </a:r>
            <a:r>
              <a:rPr lang="en-US" baseline="0" dirty="0" err="1" smtClean="0"/>
              <a:t>metacommand</a:t>
            </a:r>
            <a:r>
              <a:rPr lang="en-US" baseline="0" dirty="0" smtClean="0"/>
              <a:t> object can be inserted in the command list for execution, just like you would insert a draw() or a dispatch() call. Both graphics and compute command lists are supported.</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224781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how </a:t>
            </a:r>
            <a:r>
              <a:rPr lang="en-US" baseline="0" dirty="0" err="1" smtClean="0"/>
              <a:t>metacommands</a:t>
            </a:r>
            <a:r>
              <a:rPr lang="en-US" baseline="0" dirty="0" smtClean="0"/>
              <a:t> parameters are specified</a:t>
            </a:r>
          </a:p>
          <a:p>
            <a:r>
              <a:rPr lang="en-US" baseline="0" dirty="0" smtClean="0"/>
              <a:t>Talk about the importance of memory layouts</a:t>
            </a:r>
          </a:p>
          <a:p>
            <a:r>
              <a:rPr lang="en-US" baseline="0" dirty="0" smtClean="0"/>
              <a:t>Linear buffers today, more complex inputs (like images) in the future.</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240407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I’ll describe a few common </a:t>
            </a:r>
            <a:r>
              <a:rPr lang="en-US" dirty="0" err="1" smtClean="0"/>
              <a:t>metacommands</a:t>
            </a:r>
            <a:r>
              <a:rPr lang="en-US" dirty="0" smtClean="0"/>
              <a:t>, actually just two of them. They are also the most common and the most computationally expensive operations in inferencing, so it makes sense to have</a:t>
            </a:r>
            <a:r>
              <a:rPr lang="en-US" baseline="0" dirty="0" smtClean="0"/>
              <a:t> them exposed as </a:t>
            </a:r>
            <a:r>
              <a:rPr lang="en-US" baseline="0" dirty="0" err="1" smtClean="0"/>
              <a:t>metacommands</a:t>
            </a:r>
            <a:r>
              <a:rPr lang="en-US" baseline="0" dirty="0" smtClean="0"/>
              <a:t>. </a:t>
            </a:r>
            <a:r>
              <a:rPr lang="en-US" dirty="0" smtClean="0"/>
              <a:t>We’ll see how they</a:t>
            </a:r>
            <a:r>
              <a:rPr lang="en-US" baseline="0" dirty="0" smtClean="0"/>
              <a:t> can be implemented efficiency, leveraging optimized algorithms, which tailor specific hardware architectures.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81438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B4CCF-2B6D-4082-A4A2-15C308DFA2EF}" type="slidenum">
              <a:rPr lang="en-US" smtClean="0"/>
              <a:t>2</a:t>
            </a:fld>
            <a:endParaRPr lang="en-US"/>
          </a:p>
        </p:txBody>
      </p:sp>
    </p:spTree>
    <p:extLst>
      <p:ext uri="{BB962C8B-B14F-4D97-AF65-F5344CB8AC3E}">
        <p14:creationId xmlns:p14="http://schemas.microsoft.com/office/powerpoint/2010/main" val="407033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first </a:t>
            </a:r>
            <a:r>
              <a:rPr lang="en-US" dirty="0" err="1" smtClean="0"/>
              <a:t>metacommand</a:t>
            </a:r>
            <a:r>
              <a:rPr lang="en-US" dirty="0" smtClean="0"/>
              <a:t> I’m going to describe is called a fully connected operation. Each</a:t>
            </a:r>
            <a:r>
              <a:rPr lang="en-US" baseline="0" dirty="0" smtClean="0"/>
              <a:t> connection is labeled with a weight, the operator evaluates a weighted sum of values (activations) at the input. Only 3 inputs/outputs for clarity, normally differently sized input and output </a:t>
            </a:r>
            <a:r>
              <a:rPr lang="en-US" baseline="0" dirty="0" err="1" smtClean="0"/>
              <a:t>Output</a:t>
            </a:r>
            <a:r>
              <a:rPr lang="en-US" baseline="0" dirty="0" smtClean="0"/>
              <a:t> is normally a 1D tensor. During learning process, what is being learned is weights of the connections. Normally followed by an activation function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096743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12407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358935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252885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see how this operation can be expressed efficiently as a</a:t>
            </a:r>
            <a:r>
              <a:rPr lang="en-US" baseline="0" dirty="0" smtClean="0"/>
              <a:t> matrix multiplication. The reason it is important is that the matrix multiplication is a very well understood problem, which can be optimized in many different ways. By taking advantage of the regular structure of the matrix multiplication operation, drivers can provide highly tuned implementations of such operations, leveraging architecture-specific knowledge such as cache sizes, details of scheduling, etc.</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2446217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write</a:t>
            </a:r>
            <a:r>
              <a:rPr lang="en-US" baseline="0" dirty="0" smtClean="0"/>
              <a:t> out the input tensor as column vector of elements, then we write out the weight matrix as a 2D array of weights, and multiplying them together generates the output vector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2783025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very important operation in CNN is convolution, of course.</a:t>
            </a:r>
            <a:endParaRPr lang="en-US" dirty="0" smtClean="0"/>
          </a:p>
          <a:p>
            <a:r>
              <a:rPr lang="en-US" dirty="0" err="1" smtClean="0"/>
              <a:t>Heres</a:t>
            </a:r>
            <a:r>
              <a:rPr lang="en-US" dirty="0" smtClean="0"/>
              <a:t> a standard convolution problem, where you have a tensor at the input and a number of filter kernels to apply to it. </a:t>
            </a:r>
          </a:p>
          <a:p>
            <a:r>
              <a:rPr lang="en-US" dirty="0" smtClean="0"/>
              <a:t>Using the standard NCHW notation</a:t>
            </a:r>
            <a:r>
              <a:rPr lang="en-US" baseline="0" dirty="0" smtClean="0"/>
              <a:t> here where channel dimension comes first</a:t>
            </a:r>
          </a:p>
          <a:p>
            <a:r>
              <a:rPr lang="en-US" baseline="0" dirty="0" smtClean="0"/>
              <a:t>The number of channels in the filter and in the input tensor must match</a:t>
            </a:r>
          </a:p>
          <a:p>
            <a:r>
              <a:rPr lang="en-US" baseline="0" dirty="0" smtClean="0"/>
              <a:t>Kernels is what is typically being learned during training</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490357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take each</a:t>
            </a:r>
            <a:r>
              <a:rPr lang="en-US" baseline="0" dirty="0" smtClean="0"/>
              <a:t> kernel in turn and apply it across the entire tensor. Here I’m using a stride of 3 for illustration purposes, but of course other configurations possible, including those where filter kernels overlap. At each step we evaluate a weighted sum between the elements of the filter kernel and elements in the input tensor under the </a:t>
            </a:r>
            <a:r>
              <a:rPr lang="en-US" baseline="0" dirty="0" err="1" smtClean="0"/>
              <a:t>correspodnign</a:t>
            </a:r>
            <a:r>
              <a:rPr lang="en-US" baseline="0" dirty="0" smtClean="0"/>
              <a:t> filter kernel footprint.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098300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2981822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1713554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B4CCF-2B6D-4082-A4A2-15C308DFA2EF}" type="slidenum">
              <a:rPr lang="en-US" smtClean="0"/>
              <a:t>3</a:t>
            </a:fld>
            <a:endParaRPr lang="en-US"/>
          </a:p>
        </p:txBody>
      </p:sp>
    </p:spTree>
    <p:extLst>
      <p:ext uri="{BB962C8B-B14F-4D97-AF65-F5344CB8AC3E}">
        <p14:creationId xmlns:p14="http://schemas.microsoft.com/office/powerpoint/2010/main" val="332691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1803829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result of evaluating a convolution operation given the input tensor X of dimensions 4,8,8 and 3 filter kernels of sizes 4, 2, 2 we have an output tensor of shape 3,3,3</a:t>
            </a:r>
            <a:endParaRPr lang="en-US" dirty="0" smtClean="0"/>
          </a:p>
          <a:p>
            <a:r>
              <a:rPr lang="en-US" baseline="0" dirty="0" smtClean="0"/>
              <a:t>Again, we have the same number of channels in filters and in the input</a:t>
            </a:r>
          </a:p>
          <a:p>
            <a:r>
              <a:rPr lang="en-US" baseline="0" dirty="0" smtClean="0"/>
              <a:t>The output has the same number of channels as the number of filter kernels in the </a:t>
            </a:r>
            <a:r>
              <a:rPr lang="en-US" baseline="0" dirty="0" err="1" smtClean="0"/>
              <a:t>filterbank</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35050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how we can implement these convolutions as matrix multiplication.</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314079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need to have a way to express input data</a:t>
            </a:r>
            <a:r>
              <a:rPr lang="en-US" baseline="0" dirty="0" smtClean="0"/>
              <a:t> as matrices. Here’s how we do it for the filter kernels.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2582263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do the same for the input tensor, writing out</a:t>
            </a:r>
            <a:r>
              <a:rPr lang="en-US" baseline="0" dirty="0" smtClean="0"/>
              <a:t> its elements under the filter footprint as matrix columns. You may think that this is a very inefficient way of expressing the input tensor data since in the case where filter kernels overlap, we’ll have to store the data redundantly. However, this matrix doesn’t have to exist in memory explicitly. IN fact, implementations can materialize this matrix on the fly, gathering appropriate elements from the input tensor and loading them into the register file of the processor as needed.</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2245161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take the X matrix and multiply it from the left by the F matrix. The result will have a shape of </a:t>
            </a:r>
            <a:r>
              <a:rPr lang="en-US" dirty="0" err="1" smtClean="0"/>
              <a:t>mxn</a:t>
            </a:r>
            <a:r>
              <a:rPr lang="en-US" dirty="0" smtClean="0"/>
              <a:t> (3x9</a:t>
            </a:r>
            <a:r>
              <a:rPr lang="en-US" baseline="0" dirty="0" smtClean="0"/>
              <a:t> in this case), which will contain results of convolving the input tensor by the filter kernels contained in the F matrix as rows in the matrix. These rows can then be reshaped into the output tensor.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3581947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(20-25 min mark)</a:t>
            </a:r>
          </a:p>
          <a:p>
            <a:r>
              <a:rPr lang="en-US" dirty="0" smtClean="0"/>
              <a:t>So</a:t>
            </a:r>
            <a:r>
              <a:rPr lang="en-US" baseline="0" dirty="0" smtClean="0"/>
              <a:t> as we saw, both fully connected and convolution operators can be expressed as matrix multiplication. So the problem boils down to implementing these matrix multiplications efficiently – let’s see how that can be accomplished.</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3958756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Trebuchet MS" pitchFamily="34" charset="0"/>
                <a:ea typeface="+mn-ea"/>
                <a:cs typeface="+mn-cs"/>
              </a:rPr>
              <a:t>Matrices we operate on are typically large 2-dimensional arrays of numbers, stored in global memory either in row-major or column-major layout. They can also be materialized</a:t>
            </a:r>
            <a:r>
              <a:rPr lang="en-US" sz="1100" kern="1200" baseline="0" dirty="0" smtClean="0">
                <a:solidFill>
                  <a:schemeClr val="tx1"/>
                </a:solidFill>
                <a:effectLst/>
                <a:latin typeface="Trebuchet MS" pitchFamily="34" charset="0"/>
                <a:ea typeface="+mn-ea"/>
                <a:cs typeface="+mn-cs"/>
              </a:rPr>
              <a:t> dynamically, as I explained earlier.</a:t>
            </a:r>
            <a:endParaRPr lang="en-US" sz="1100" kern="1200" dirty="0" smtClean="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1333380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992077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54987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B4CCF-2B6D-4082-A4A2-15C308DFA2EF}" type="slidenum">
              <a:rPr lang="en-US" smtClean="0"/>
              <a:t>4</a:t>
            </a:fld>
            <a:endParaRPr lang="en-US"/>
          </a:p>
        </p:txBody>
      </p:sp>
    </p:spTree>
    <p:extLst>
      <p:ext uri="{BB962C8B-B14F-4D97-AF65-F5344CB8AC3E}">
        <p14:creationId xmlns:p14="http://schemas.microsoft.com/office/powerpoint/2010/main" val="1299477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41</a:t>
            </a:fld>
            <a:endParaRPr lang="en-US" dirty="0"/>
          </a:p>
        </p:txBody>
      </p:sp>
    </p:spTree>
    <p:extLst>
      <p:ext uri="{BB962C8B-B14F-4D97-AF65-F5344CB8AC3E}">
        <p14:creationId xmlns:p14="http://schemas.microsoft.com/office/powerpoint/2010/main" val="968525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42</a:t>
            </a:fld>
            <a:endParaRPr lang="en-US" dirty="0"/>
          </a:p>
        </p:txBody>
      </p:sp>
    </p:spTree>
    <p:extLst>
      <p:ext uri="{BB962C8B-B14F-4D97-AF65-F5344CB8AC3E}">
        <p14:creationId xmlns:p14="http://schemas.microsoft.com/office/powerpoint/2010/main" val="1728618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3949179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naïve high-school matrix multiplication evaluates elements in the result one by one, computing full dot products between corresponding rows and columns in the input matrices. Although this is easy to understand, this approach is very inefficient since it reads entire rows and columns of the input matrices for each output element, which is very likely to thrash on-chip caches. As a result, the same elements of the matrices are being read repeatedly over and over again, resulting in poor performance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3190711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rebuchet MS" pitchFamily="34" charset="0"/>
                <a:ea typeface="+mn-ea"/>
                <a:cs typeface="+mn-cs"/>
              </a:rPr>
              <a:t>A much better approach is to tile the matrix multiply. Tiles in the destination matrix A * B are computed by repeatedly accumulating results of multiplying sub-matrices from A and B (darker shades). This has the benefit of maximizing data reuse and limiting the working set so that data accesses can be contained in on-chip memories close to the processor, thus improving computational density of the algorithm.</a:t>
            </a:r>
          </a:p>
          <a:p>
            <a:endParaRPr lang="en-US" sz="1100" kern="1200" dirty="0" smtClean="0">
              <a:solidFill>
                <a:schemeClr val="tx1"/>
              </a:solidFill>
              <a:effectLst/>
              <a:latin typeface="Trebuchet MS" pitchFamily="34" charset="0"/>
              <a:ea typeface="+mn-ea"/>
              <a:cs typeface="+mn-cs"/>
            </a:endParaRPr>
          </a:p>
          <a:p>
            <a:r>
              <a:rPr lang="en-US" sz="1100" kern="1200" dirty="0" smtClean="0">
                <a:solidFill>
                  <a:schemeClr val="tx1"/>
                </a:solidFill>
                <a:effectLst/>
                <a:latin typeface="Trebuchet MS" pitchFamily="34" charset="0"/>
                <a:ea typeface="+mn-ea"/>
                <a:cs typeface="+mn-cs"/>
              </a:rPr>
              <a:t>Again, the details</a:t>
            </a:r>
            <a:r>
              <a:rPr lang="en-US" sz="1100" kern="1200" baseline="0" dirty="0" smtClean="0">
                <a:solidFill>
                  <a:schemeClr val="tx1"/>
                </a:solidFill>
                <a:effectLst/>
                <a:latin typeface="Trebuchet MS" pitchFamily="34" charset="0"/>
                <a:ea typeface="+mn-ea"/>
                <a:cs typeface="+mn-cs"/>
              </a:rPr>
              <a:t> of the optimal tile size will be highly architecture dependent, and there’s no “one size fits all” solution.</a:t>
            </a:r>
            <a:endParaRPr lang="en-US" sz="11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45</a:t>
            </a:fld>
            <a:endParaRPr lang="en-US" dirty="0"/>
          </a:p>
        </p:txBody>
      </p:sp>
    </p:spTree>
    <p:extLst>
      <p:ext uri="{BB962C8B-B14F-4D97-AF65-F5344CB8AC3E}">
        <p14:creationId xmlns:p14="http://schemas.microsoft.com/office/powerpoint/2010/main" val="3675776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rebuchet MS" pitchFamily="34" charset="0"/>
                <a:ea typeface="+mn-ea"/>
                <a:cs typeface="+mn-cs"/>
              </a:rPr>
              <a:t>A much better approach is to tile the matrix multiply. Tiles in the destination matrix A * B are computed by repeatedly accumulating results of multiplying sub-matrices from A and B (darker shades). This has the benefit of maximizing data reuse and limiting the working set so that data accesses can be contained in on-chip memories close to the processor, thus improving computational density of the algorithm.</a:t>
            </a:r>
          </a:p>
          <a:p>
            <a:endParaRPr lang="en-US" sz="1100" kern="1200" dirty="0" smtClean="0">
              <a:solidFill>
                <a:schemeClr val="tx1"/>
              </a:solidFill>
              <a:effectLst/>
              <a:latin typeface="Trebuchet MS" pitchFamily="34" charset="0"/>
              <a:ea typeface="+mn-ea"/>
              <a:cs typeface="+mn-cs"/>
            </a:endParaRPr>
          </a:p>
          <a:p>
            <a:r>
              <a:rPr lang="en-US" sz="1100" kern="1200" dirty="0" smtClean="0">
                <a:solidFill>
                  <a:schemeClr val="tx1"/>
                </a:solidFill>
                <a:effectLst/>
                <a:latin typeface="Trebuchet MS" pitchFamily="34" charset="0"/>
                <a:ea typeface="+mn-ea"/>
                <a:cs typeface="+mn-cs"/>
              </a:rPr>
              <a:t>Again, the details</a:t>
            </a:r>
            <a:r>
              <a:rPr lang="en-US" sz="1100" kern="1200" baseline="0" dirty="0" smtClean="0">
                <a:solidFill>
                  <a:schemeClr val="tx1"/>
                </a:solidFill>
                <a:effectLst/>
                <a:latin typeface="Trebuchet MS" pitchFamily="34" charset="0"/>
                <a:ea typeface="+mn-ea"/>
                <a:cs typeface="+mn-cs"/>
              </a:rPr>
              <a:t> of the optimal tile size will be highly architecture dependent, and there’s no “one size fits all” solution.</a:t>
            </a:r>
            <a:endParaRPr lang="en-US" sz="11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46</a:t>
            </a:fld>
            <a:endParaRPr lang="en-US" dirty="0"/>
          </a:p>
        </p:txBody>
      </p:sp>
    </p:spTree>
    <p:extLst>
      <p:ext uri="{BB962C8B-B14F-4D97-AF65-F5344CB8AC3E}">
        <p14:creationId xmlns:p14="http://schemas.microsoft.com/office/powerpoint/2010/main" val="4254838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rebuchet MS" pitchFamily="34" charset="0"/>
                <a:ea typeface="+mn-ea"/>
                <a:cs typeface="+mn-cs"/>
              </a:rPr>
              <a:t>A much better approach is to tile the matrix multiply. Tiles in the destination matrix A * B are computed by repeatedly accumulating results of multiplying sub-matrices from A and B (darker shades). This has the benefit of maximizing data reuse and limiting the working set so that data accesses can be contained in on-chip memories close to the processor, thus improving computational density of the algorithm.</a:t>
            </a:r>
          </a:p>
          <a:p>
            <a:endParaRPr lang="en-US" sz="1100" kern="1200" dirty="0" smtClean="0">
              <a:solidFill>
                <a:schemeClr val="tx1"/>
              </a:solidFill>
              <a:effectLst/>
              <a:latin typeface="Trebuchet MS" pitchFamily="34" charset="0"/>
              <a:ea typeface="+mn-ea"/>
              <a:cs typeface="+mn-cs"/>
            </a:endParaRPr>
          </a:p>
          <a:p>
            <a:r>
              <a:rPr lang="en-US" sz="1100" kern="1200" dirty="0" smtClean="0">
                <a:solidFill>
                  <a:schemeClr val="tx1"/>
                </a:solidFill>
                <a:effectLst/>
                <a:latin typeface="Trebuchet MS" pitchFamily="34" charset="0"/>
                <a:ea typeface="+mn-ea"/>
                <a:cs typeface="+mn-cs"/>
              </a:rPr>
              <a:t>Again, the details</a:t>
            </a:r>
            <a:r>
              <a:rPr lang="en-US" sz="1100" kern="1200" baseline="0" dirty="0" smtClean="0">
                <a:solidFill>
                  <a:schemeClr val="tx1"/>
                </a:solidFill>
                <a:effectLst/>
                <a:latin typeface="Trebuchet MS" pitchFamily="34" charset="0"/>
                <a:ea typeface="+mn-ea"/>
                <a:cs typeface="+mn-cs"/>
              </a:rPr>
              <a:t> of the optimal tile size will be highly architecture dependent, and there’s no “one size fits all” solution.</a:t>
            </a:r>
            <a:endParaRPr lang="en-US" sz="11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47</a:t>
            </a:fld>
            <a:endParaRPr lang="en-US" dirty="0"/>
          </a:p>
        </p:txBody>
      </p:sp>
    </p:spTree>
    <p:extLst>
      <p:ext uri="{BB962C8B-B14F-4D97-AF65-F5344CB8AC3E}">
        <p14:creationId xmlns:p14="http://schemas.microsoft.com/office/powerpoint/2010/main" val="2237099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rebuchet MS" pitchFamily="34" charset="0"/>
                <a:ea typeface="+mn-ea"/>
                <a:cs typeface="+mn-cs"/>
              </a:rPr>
              <a:t>A much better approach is to tile the matrix multiply. Tiles in the destination matrix A * B are computed by repeatedly accumulating results of multiplying sub-matrices from A and B (darker shades). This has the benefit of maximizing data reuse and limiting the working set so that data accesses can be contained in on-chip memories close to the processor, thus improving computational density of the algorithm.</a:t>
            </a:r>
          </a:p>
          <a:p>
            <a:endParaRPr lang="en-US" sz="1100" kern="1200" dirty="0" smtClean="0">
              <a:solidFill>
                <a:schemeClr val="tx1"/>
              </a:solidFill>
              <a:effectLst/>
              <a:latin typeface="Trebuchet MS" pitchFamily="34" charset="0"/>
              <a:ea typeface="+mn-ea"/>
              <a:cs typeface="+mn-cs"/>
            </a:endParaRPr>
          </a:p>
          <a:p>
            <a:r>
              <a:rPr lang="en-US" sz="1100" kern="1200" dirty="0" smtClean="0">
                <a:solidFill>
                  <a:schemeClr val="tx1"/>
                </a:solidFill>
                <a:effectLst/>
                <a:latin typeface="Trebuchet MS" pitchFamily="34" charset="0"/>
                <a:ea typeface="+mn-ea"/>
                <a:cs typeface="+mn-cs"/>
              </a:rPr>
              <a:t>Again, the details</a:t>
            </a:r>
            <a:r>
              <a:rPr lang="en-US" sz="1100" kern="1200" baseline="0" dirty="0" smtClean="0">
                <a:solidFill>
                  <a:schemeClr val="tx1"/>
                </a:solidFill>
                <a:effectLst/>
                <a:latin typeface="Trebuchet MS" pitchFamily="34" charset="0"/>
                <a:ea typeface="+mn-ea"/>
                <a:cs typeface="+mn-cs"/>
              </a:rPr>
              <a:t> of the optimal tile size will be highly architecture dependent, and there’s no “one size fits all” solution.</a:t>
            </a:r>
            <a:endParaRPr lang="en-US" sz="11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48</a:t>
            </a:fld>
            <a:endParaRPr lang="en-US" dirty="0"/>
          </a:p>
        </p:txBody>
      </p:sp>
    </p:spTree>
    <p:extLst>
      <p:ext uri="{BB962C8B-B14F-4D97-AF65-F5344CB8AC3E}">
        <p14:creationId xmlns:p14="http://schemas.microsoft.com/office/powerpoint/2010/main" val="1829129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Trebuchet MS" pitchFamily="34" charset="0"/>
                <a:ea typeface="+mn-ea"/>
                <a:cs typeface="+mn-cs"/>
              </a:rPr>
              <a:t>In fact,</a:t>
            </a:r>
            <a:r>
              <a:rPr lang="en-US" sz="1100" kern="1200" baseline="0" dirty="0" smtClean="0">
                <a:solidFill>
                  <a:schemeClr val="tx1"/>
                </a:solidFill>
                <a:effectLst/>
                <a:latin typeface="Trebuchet MS" pitchFamily="34" charset="0"/>
                <a:ea typeface="+mn-ea"/>
                <a:cs typeface="+mn-cs"/>
              </a:rPr>
              <a:t> the same decomposition can also be applied to the individual tiles in the matrix, resulting in a hierarchical approach, where matrices are recursively subdivided and processed, matching details of a memory hierarchy of a given processor. Again, the details of that subdivision is highly architecture specific.</a:t>
            </a:r>
            <a:endParaRPr lang="en-US" sz="1100" kern="1200" dirty="0" smtClean="0">
              <a:solidFill>
                <a:schemeClr val="tx1"/>
              </a:solidFill>
              <a:effectLst/>
              <a:latin typeface="Trebuchet MS" pitchFamily="34" charset="0"/>
              <a:ea typeface="+mn-ea"/>
              <a:cs typeface="+mn-cs"/>
            </a:endParaRPr>
          </a:p>
          <a:p>
            <a:endParaRPr lang="en-US" sz="1100" kern="1200" dirty="0" smtClean="0">
              <a:solidFill>
                <a:schemeClr val="tx1"/>
              </a:solidFill>
              <a:effectLst/>
              <a:latin typeface="Trebuchet MS" pitchFamily="34" charset="0"/>
              <a:ea typeface="+mn-ea"/>
              <a:cs typeface="+mn-cs"/>
            </a:endParaRPr>
          </a:p>
          <a:p>
            <a:r>
              <a:rPr lang="en-US" sz="1100" kern="1200" dirty="0" smtClean="0">
                <a:solidFill>
                  <a:schemeClr val="tx1"/>
                </a:solidFill>
                <a:effectLst/>
                <a:latin typeface="Trebuchet MS" pitchFamily="34" charset="0"/>
                <a:ea typeface="+mn-ea"/>
                <a:cs typeface="+mn-cs"/>
              </a:rPr>
              <a:t>So</a:t>
            </a:r>
            <a:r>
              <a:rPr lang="en-US" sz="1100" kern="1200" baseline="0" dirty="0" smtClean="0">
                <a:solidFill>
                  <a:schemeClr val="tx1"/>
                </a:solidFill>
                <a:effectLst/>
                <a:latin typeface="Trebuchet MS" pitchFamily="34" charset="0"/>
                <a:ea typeface="+mn-ea"/>
                <a:cs typeface="+mn-cs"/>
              </a:rPr>
              <a:t> at a fundamental level, any big matrix multiplication operation can be decomposed into a series of smaller, fixed-sized matrix multiplications. These fixed-sized matrix multiplications can be directly accelerated by hardware, which is where tensor cores come in.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49</a:t>
            </a:fld>
            <a:endParaRPr lang="en-US" dirty="0"/>
          </a:p>
        </p:txBody>
      </p:sp>
    </p:spTree>
    <p:extLst>
      <p:ext uri="{BB962C8B-B14F-4D97-AF65-F5344CB8AC3E}">
        <p14:creationId xmlns:p14="http://schemas.microsoft.com/office/powerpoint/2010/main" val="1825053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most recent GPU architecture called Volta, we introduced</a:t>
            </a:r>
            <a:r>
              <a:rPr lang="en-US" baseline="0" dirty="0" smtClean="0"/>
              <a:t> an entirely new SM design, which, along with many other improvements, included a set of dedicated hardware </a:t>
            </a:r>
            <a:r>
              <a:rPr lang="en-US" baseline="0" dirty="0" err="1" smtClean="0"/>
              <a:t>datapaths</a:t>
            </a:r>
            <a:r>
              <a:rPr lang="en-US" baseline="0" dirty="0" smtClean="0"/>
              <a:t> called tensor cores which are optimized specifically for machine learning acceleration.</a:t>
            </a:r>
            <a:endParaRPr lang="en-US" dirty="0" smtClean="0"/>
          </a:p>
          <a:p>
            <a:r>
              <a:rPr lang="en-US" baseline="0" dirty="0" smtClean="0"/>
              <a:t>Each Volta SM has 8 tensor cores, collectively delivering up to 512 FMA operations per clock. Compare that to 64 FMA operations per clock per SM for regular FP32 math. So tensor cores can deliver up to 8x computation density, or 110 TFLOPs in peak on a </a:t>
            </a:r>
            <a:r>
              <a:rPr lang="en-US" baseline="0" dirty="0" err="1" smtClean="0"/>
              <a:t>TitanV</a:t>
            </a:r>
            <a:r>
              <a:rPr lang="en-US" baseline="0" dirty="0" smtClean="0"/>
              <a:t> GPU.</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51</a:t>
            </a:fld>
            <a:endParaRPr lang="en-US" dirty="0"/>
          </a:p>
        </p:txBody>
      </p:sp>
    </p:spTree>
    <p:extLst>
      <p:ext uri="{BB962C8B-B14F-4D97-AF65-F5344CB8AC3E}">
        <p14:creationId xmlns:p14="http://schemas.microsoft.com/office/powerpoint/2010/main" val="1499770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DirectML</a:t>
            </a:r>
            <a:r>
              <a:rPr lang="en-US" baseline="0" dirty="0" smtClean="0"/>
              <a:t> layer offloads computationally expensive operations to the GPU, </a:t>
            </a:r>
            <a:r>
              <a:rPr lang="en-US" baseline="0" dirty="0" err="1" smtClean="0"/>
              <a:t>effeceively</a:t>
            </a:r>
            <a:r>
              <a:rPr lang="en-US" baseline="0" dirty="0" smtClean="0"/>
              <a:t> implementing machine learning operators as </a:t>
            </a:r>
            <a:r>
              <a:rPr lang="en-US" baseline="0" dirty="0" err="1" smtClean="0"/>
              <a:t>DirectCompute</a:t>
            </a:r>
            <a:r>
              <a:rPr lang="en-US" baseline="0" dirty="0" smtClean="0"/>
              <a:t> kernels. But we can actually do much better than that. NVIDIA partnered with Microsoft to design an interface which would allow hardware vendors accelerate these key operations even further by implementing them directly in the driver to leverage unique features of the specific hardware platform not otherwise accessible through standard </a:t>
            </a:r>
            <a:r>
              <a:rPr lang="en-US" baseline="0" dirty="0" err="1" smtClean="0"/>
              <a:t>DirectCompute</a:t>
            </a:r>
            <a:r>
              <a:rPr lang="en-US" baseline="0" dirty="0" smtClean="0"/>
              <a:t>. Ill talk about the design of that interface and illustrate how we achieve that acceleration.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039981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Tensor cores are hardwired to perform a fixed-sized matrix multiply add operations. Given input matrices A and B, the tensor cores compute their product, adding it to the third operand C.  The operation is done in “mixed precision”, where accumulation can be done in fp32, while operands are fp16</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52</a:t>
            </a:fld>
            <a:endParaRPr lang="en-US" dirty="0"/>
          </a:p>
        </p:txBody>
      </p:sp>
    </p:spTree>
    <p:extLst>
      <p:ext uri="{BB962C8B-B14F-4D97-AF65-F5344CB8AC3E}">
        <p14:creationId xmlns:p14="http://schemas.microsoft.com/office/powerpoint/2010/main" val="488655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Tensor cores employ all threads in the warp to provide data for input matrices. This is necessary to provide sufficient operand bandwidth to the math hardware downstream. The specifics of how the matrices are split across participating threads is implementation-dependent, which is why this operation is hard to expose as </a:t>
            </a:r>
            <a:r>
              <a:rPr lang="en-US" baseline="0" dirty="0" err="1" smtClean="0"/>
              <a:t>DirectCompute</a:t>
            </a:r>
            <a:r>
              <a:rPr lang="en-US" baseline="0" dirty="0" smtClean="0"/>
              <a:t> primitive. Fully utilizing the </a:t>
            </a:r>
            <a:r>
              <a:rPr lang="en-US" baseline="0" dirty="0" err="1" smtClean="0"/>
              <a:t>datapaths</a:t>
            </a:r>
            <a:r>
              <a:rPr lang="en-US" baseline="0" dirty="0" smtClean="0"/>
              <a:t> also requires careful instruction scheduling, which is only possible in a carefully tuned code.</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53</a:t>
            </a:fld>
            <a:endParaRPr lang="en-US" dirty="0"/>
          </a:p>
        </p:txBody>
      </p:sp>
    </p:spTree>
    <p:extLst>
      <p:ext uri="{BB962C8B-B14F-4D97-AF65-F5344CB8AC3E}">
        <p14:creationId xmlns:p14="http://schemas.microsoft.com/office/powerpoint/2010/main" val="4018655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Tensor core usage in optimized implementations provides</a:t>
            </a:r>
            <a:r>
              <a:rPr lang="en-US" baseline="0" dirty="0" smtClean="0"/>
              <a:t> substantial performance boost. In basic linear algebra operations it can be almost an order of magnitude faster relative to previous generation architectures.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54</a:t>
            </a:fld>
            <a:endParaRPr lang="en-US" dirty="0"/>
          </a:p>
        </p:txBody>
      </p:sp>
    </p:spTree>
    <p:extLst>
      <p:ext uri="{BB962C8B-B14F-4D97-AF65-F5344CB8AC3E}">
        <p14:creationId xmlns:p14="http://schemas.microsoft.com/office/powerpoint/2010/main" val="2360816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the kind of performance gains which can be obtained</a:t>
            </a:r>
            <a:r>
              <a:rPr lang="en-US" baseline="0" dirty="0" smtClean="0"/>
              <a:t> with </a:t>
            </a:r>
            <a:r>
              <a:rPr lang="en-US" baseline="0" dirty="0" err="1" smtClean="0"/>
              <a:t>metacommands</a:t>
            </a:r>
            <a:r>
              <a:rPr lang="en-US" baseline="0" dirty="0" smtClean="0"/>
              <a:t> optimized for tensor cores, we have a demo I’d like to show. </a:t>
            </a:r>
          </a:p>
          <a:p>
            <a:endParaRPr lang="en-US" baseline="0" dirty="0" smtClean="0"/>
          </a:p>
          <a:p>
            <a:r>
              <a:rPr lang="en-US" dirty="0" smtClean="0"/>
              <a:t>Training</a:t>
            </a:r>
            <a:r>
              <a:rPr lang="en-US" baseline="0" dirty="0" smtClean="0"/>
              <a:t> took between 2-4 hours each on a GP100x4 system (trained </a:t>
            </a:r>
            <a:r>
              <a:rPr lang="en-US" baseline="0" smtClean="0"/>
              <a:t>on image crops)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55</a:t>
            </a:fld>
            <a:endParaRPr lang="en-US" dirty="0"/>
          </a:p>
        </p:txBody>
      </p:sp>
    </p:spTree>
    <p:extLst>
      <p:ext uri="{BB962C8B-B14F-4D97-AF65-F5344CB8AC3E}">
        <p14:creationId xmlns:p14="http://schemas.microsoft.com/office/powerpoint/2010/main" val="3494893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Trebuchet MS" pitchFamily="34" charset="0"/>
                <a:ea typeface="+mn-ea"/>
                <a:cs typeface="+mn-cs"/>
              </a:rPr>
              <a:t>First major publication: "A Neural Algorithm for </a:t>
            </a:r>
            <a:r>
              <a:rPr lang="en-US" sz="1100" b="0" i="0" u="none" strike="noStrike" kern="1200" baseline="0" dirty="0" err="1" smtClean="0">
                <a:solidFill>
                  <a:schemeClr val="tx1"/>
                </a:solidFill>
                <a:latin typeface="Trebuchet MS" pitchFamily="34" charset="0"/>
                <a:ea typeface="+mn-ea"/>
                <a:cs typeface="+mn-cs"/>
              </a:rPr>
              <a:t>Atristic</a:t>
            </a:r>
            <a:r>
              <a:rPr lang="en-US" sz="1100" b="0" i="0" u="none" strike="noStrike" kern="1200" baseline="0" dirty="0" smtClean="0">
                <a:solidFill>
                  <a:schemeClr val="tx1"/>
                </a:solidFill>
                <a:latin typeface="Trebuchet MS" pitchFamily="34" charset="0"/>
                <a:ea typeface="+mn-ea"/>
                <a:cs typeface="+mn-cs"/>
              </a:rPr>
              <a:t> Style", </a:t>
            </a:r>
            <a:r>
              <a:rPr lang="en-US" sz="1100" b="0" i="0" u="none" strike="noStrike" kern="1200" baseline="0" dirty="0" err="1" smtClean="0">
                <a:solidFill>
                  <a:schemeClr val="tx1"/>
                </a:solidFill>
                <a:latin typeface="Trebuchet MS" pitchFamily="34" charset="0"/>
                <a:ea typeface="+mn-ea"/>
                <a:cs typeface="+mn-cs"/>
              </a:rPr>
              <a:t>Gatys</a:t>
            </a:r>
            <a:r>
              <a:rPr lang="en-US" sz="1100" b="0" i="0" u="none" strike="noStrike" kern="1200" baseline="0" dirty="0" smtClean="0">
                <a:solidFill>
                  <a:schemeClr val="tx1"/>
                </a:solidFill>
                <a:latin typeface="Trebuchet MS" pitchFamily="34" charset="0"/>
                <a:ea typeface="+mn-ea"/>
                <a:cs typeface="+mn-cs"/>
              </a:rPr>
              <a:t> et al:</a:t>
            </a:r>
          </a:p>
          <a:p>
            <a:r>
              <a:rPr lang="en-US" sz="1100" b="0" i="0" u="none" strike="noStrike" kern="1200" baseline="0" dirty="0" smtClean="0">
                <a:solidFill>
                  <a:schemeClr val="tx1"/>
                </a:solidFill>
                <a:latin typeface="Trebuchet MS" pitchFamily="34" charset="0"/>
                <a:ea typeface="+mn-ea"/>
                <a:cs typeface="+mn-cs"/>
              </a:rPr>
              <a:t>https://arxiv.org/abs/1508.06576 ,</a:t>
            </a:r>
          </a:p>
          <a:p>
            <a:r>
              <a:rPr lang="en-US" sz="1100" b="0" i="0" u="none" strike="noStrike" kern="1200" baseline="0" dirty="0" smtClean="0">
                <a:solidFill>
                  <a:schemeClr val="tx1"/>
                </a:solidFill>
                <a:latin typeface="Trebuchet MS" pitchFamily="34" charset="0"/>
                <a:ea typeface="+mn-ea"/>
                <a:cs typeface="+mn-cs"/>
              </a:rPr>
              <a:t>In their paper, </a:t>
            </a:r>
            <a:r>
              <a:rPr lang="en-US" sz="1100" b="0" i="0" u="none" strike="noStrike" kern="1200" baseline="0" dirty="0" err="1" smtClean="0">
                <a:solidFill>
                  <a:schemeClr val="tx1"/>
                </a:solidFill>
                <a:latin typeface="Trebuchet MS" pitchFamily="34" charset="0"/>
                <a:ea typeface="+mn-ea"/>
                <a:cs typeface="+mn-cs"/>
              </a:rPr>
              <a:t>Gatys</a:t>
            </a:r>
            <a:r>
              <a:rPr lang="en-US" sz="1100" b="0" i="0" u="none" strike="noStrike" kern="1200" baseline="0" dirty="0" smtClean="0">
                <a:solidFill>
                  <a:schemeClr val="tx1"/>
                </a:solidFill>
                <a:latin typeface="Trebuchet MS" pitchFamily="34" charset="0"/>
                <a:ea typeface="+mn-ea"/>
                <a:cs typeface="+mn-cs"/>
              </a:rPr>
              <a:t> et. al show that if we take a convolutional neural network that has</a:t>
            </a:r>
          </a:p>
          <a:p>
            <a:r>
              <a:rPr lang="en-US" sz="1100" b="0" i="0" u="none" strike="noStrike" kern="1200" baseline="0" dirty="0" smtClean="0">
                <a:solidFill>
                  <a:schemeClr val="tx1"/>
                </a:solidFill>
                <a:latin typeface="Trebuchet MS" pitchFamily="34" charset="0"/>
                <a:ea typeface="+mn-ea"/>
                <a:cs typeface="+mn-cs"/>
              </a:rPr>
              <a:t>already been trained to </a:t>
            </a:r>
            <a:r>
              <a:rPr lang="en-US" sz="1100" b="0" i="0" u="none" strike="noStrike" kern="1200" baseline="0" dirty="0" err="1" smtClean="0">
                <a:solidFill>
                  <a:schemeClr val="tx1"/>
                </a:solidFill>
                <a:latin typeface="Trebuchet MS" pitchFamily="34" charset="0"/>
                <a:ea typeface="+mn-ea"/>
                <a:cs typeface="+mn-cs"/>
              </a:rPr>
              <a:t>recognise</a:t>
            </a:r>
            <a:r>
              <a:rPr lang="en-US" sz="1100" b="0" i="0" u="none" strike="noStrike" kern="1200" baseline="0" dirty="0" smtClean="0">
                <a:solidFill>
                  <a:schemeClr val="tx1"/>
                </a:solidFill>
                <a:latin typeface="Trebuchet MS" pitchFamily="34" charset="0"/>
                <a:ea typeface="+mn-ea"/>
                <a:cs typeface="+mn-cs"/>
              </a:rPr>
              <a:t> objects within images then that network will have</a:t>
            </a:r>
          </a:p>
          <a:p>
            <a:r>
              <a:rPr lang="en-US" sz="1100" b="0" i="0" u="none" strike="noStrike" kern="1200" baseline="0" dirty="0" smtClean="0">
                <a:solidFill>
                  <a:schemeClr val="tx1"/>
                </a:solidFill>
                <a:latin typeface="Trebuchet MS" pitchFamily="34" charset="0"/>
                <a:ea typeface="+mn-ea"/>
                <a:cs typeface="+mn-cs"/>
              </a:rPr>
              <a:t>developed some internal representations of the content and style contained within a given</a:t>
            </a:r>
          </a:p>
          <a:p>
            <a:r>
              <a:rPr lang="en-US" sz="1100" b="0" i="0" u="none" strike="noStrike" kern="1200" baseline="0" dirty="0" smtClean="0">
                <a:solidFill>
                  <a:schemeClr val="tx1"/>
                </a:solidFill>
                <a:latin typeface="Trebuchet MS" pitchFamily="34" charset="0"/>
                <a:ea typeface="+mn-ea"/>
                <a:cs typeface="+mn-cs"/>
              </a:rPr>
              <a:t>image. What’s more, these representations will be independent from each other, so we can</a:t>
            </a:r>
          </a:p>
          <a:p>
            <a:r>
              <a:rPr lang="en-US" sz="1100" b="0" i="0" u="none" strike="noStrike" kern="1200" baseline="0" dirty="0" smtClean="0">
                <a:solidFill>
                  <a:schemeClr val="tx1"/>
                </a:solidFill>
                <a:latin typeface="Trebuchet MS" pitchFamily="34" charset="0"/>
                <a:ea typeface="+mn-ea"/>
                <a:cs typeface="+mn-cs"/>
              </a:rPr>
              <a:t>use the content representation from one image and style representation from another to</a:t>
            </a:r>
          </a:p>
          <a:p>
            <a:r>
              <a:rPr lang="en-US" sz="1100" b="0" i="0" u="none" strike="noStrike" kern="1200" baseline="0" dirty="0" smtClean="0">
                <a:solidFill>
                  <a:schemeClr val="tx1"/>
                </a:solidFill>
                <a:latin typeface="Trebuchet MS" pitchFamily="34" charset="0"/>
                <a:ea typeface="+mn-ea"/>
                <a:cs typeface="+mn-cs"/>
              </a:rPr>
              <a:t>generate a brand new image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56</a:t>
            </a:fld>
            <a:endParaRPr lang="en-US" dirty="0"/>
          </a:p>
        </p:txBody>
      </p:sp>
    </p:spTree>
    <p:extLst>
      <p:ext uri="{BB962C8B-B14F-4D97-AF65-F5344CB8AC3E}">
        <p14:creationId xmlns:p14="http://schemas.microsoft.com/office/powerpoint/2010/main" val="1680432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fp32,</a:t>
            </a:r>
            <a:r>
              <a:rPr lang="en-US" baseline="0" dirty="0" smtClean="0"/>
              <a:t> fp16 and non-</a:t>
            </a:r>
            <a:r>
              <a:rPr lang="en-US" baseline="0" dirty="0" err="1" smtClean="0"/>
              <a:t>metacommands</a:t>
            </a:r>
            <a:r>
              <a:rPr lang="en-US" baseline="0" dirty="0" smtClean="0"/>
              <a:t> paths</a:t>
            </a:r>
          </a:p>
          <a:p>
            <a:r>
              <a:rPr lang="en-US" baseline="0" dirty="0" smtClean="0"/>
              <a:t>Per </a:t>
            </a:r>
            <a:r>
              <a:rPr lang="en-US" baseline="0" dirty="0" err="1" smtClean="0"/>
              <a:t>eval</a:t>
            </a:r>
            <a:r>
              <a:rPr lang="en-US" baseline="0" dirty="0" smtClean="0"/>
              <a:t>:</a:t>
            </a:r>
          </a:p>
          <a:p>
            <a:r>
              <a:rPr lang="en-US" baseline="0" dirty="0" smtClean="0"/>
              <a:t>Baseline: 294 </a:t>
            </a:r>
            <a:r>
              <a:rPr lang="en-US" baseline="0" dirty="0" err="1" smtClean="0"/>
              <a:t>ms</a:t>
            </a:r>
            <a:endParaRPr lang="en-US" baseline="0" dirty="0" smtClean="0"/>
          </a:p>
          <a:p>
            <a:r>
              <a:rPr lang="en-US" baseline="0" dirty="0" smtClean="0"/>
              <a:t>FP32 </a:t>
            </a:r>
            <a:r>
              <a:rPr lang="en-US" baseline="0" dirty="0" err="1" smtClean="0"/>
              <a:t>metacommands</a:t>
            </a:r>
            <a:r>
              <a:rPr lang="en-US" baseline="0" dirty="0" smtClean="0"/>
              <a:t> (</a:t>
            </a:r>
            <a:r>
              <a:rPr lang="en-US" baseline="0" dirty="0" err="1" smtClean="0"/>
              <a:t>TitanV</a:t>
            </a:r>
            <a:r>
              <a:rPr lang="en-US" baseline="0" dirty="0" smtClean="0"/>
              <a:t>): 116 </a:t>
            </a:r>
            <a:r>
              <a:rPr lang="en-US" baseline="0" dirty="0" err="1" smtClean="0"/>
              <a:t>ms</a:t>
            </a:r>
            <a:endParaRPr lang="en-US" baseline="0" dirty="0" smtClean="0"/>
          </a:p>
          <a:p>
            <a:r>
              <a:rPr lang="en-US" baseline="0" dirty="0" smtClean="0"/>
              <a:t>FP16 </a:t>
            </a:r>
            <a:r>
              <a:rPr lang="en-US" baseline="0" dirty="0" err="1" smtClean="0"/>
              <a:t>metacommands</a:t>
            </a:r>
            <a:r>
              <a:rPr lang="en-US" baseline="0" dirty="0" smtClean="0"/>
              <a:t> (</a:t>
            </a:r>
            <a:r>
              <a:rPr lang="en-US" baseline="0" dirty="0" err="1" smtClean="0"/>
              <a:t>TitanV</a:t>
            </a:r>
            <a:r>
              <a:rPr lang="en-US" baseline="0" dirty="0" smtClean="0"/>
              <a:t> tensor cores): 34 </a:t>
            </a:r>
            <a:r>
              <a:rPr lang="en-US" baseline="0" dirty="0" err="1" smtClean="0"/>
              <a:t>ms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57</a:t>
            </a:fld>
            <a:endParaRPr lang="en-US" dirty="0"/>
          </a:p>
        </p:txBody>
      </p:sp>
    </p:spTree>
    <p:extLst>
      <p:ext uri="{BB962C8B-B14F-4D97-AF65-F5344CB8AC3E}">
        <p14:creationId xmlns:p14="http://schemas.microsoft.com/office/powerpoint/2010/main" val="3563679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fp32,</a:t>
            </a:r>
            <a:r>
              <a:rPr lang="en-US" baseline="0" dirty="0" smtClean="0"/>
              <a:t> fp16 and non-</a:t>
            </a:r>
            <a:r>
              <a:rPr lang="en-US" baseline="0" dirty="0" err="1" smtClean="0"/>
              <a:t>metacommands</a:t>
            </a:r>
            <a:r>
              <a:rPr lang="en-US" baseline="0" dirty="0" smtClean="0"/>
              <a:t> paths</a:t>
            </a:r>
          </a:p>
          <a:p>
            <a:r>
              <a:rPr lang="en-US" baseline="0" dirty="0" smtClean="0"/>
              <a:t>Per </a:t>
            </a:r>
            <a:r>
              <a:rPr lang="en-US" baseline="0" dirty="0" err="1" smtClean="0"/>
              <a:t>eval</a:t>
            </a:r>
            <a:r>
              <a:rPr lang="en-US" baseline="0" dirty="0" smtClean="0"/>
              <a:t>:</a:t>
            </a:r>
          </a:p>
          <a:p>
            <a:r>
              <a:rPr lang="en-US" baseline="0" dirty="0" smtClean="0"/>
              <a:t>Baseline: 294 </a:t>
            </a:r>
            <a:r>
              <a:rPr lang="en-US" baseline="0" dirty="0" err="1" smtClean="0"/>
              <a:t>ms</a:t>
            </a:r>
            <a:endParaRPr lang="en-US" baseline="0" dirty="0" smtClean="0"/>
          </a:p>
          <a:p>
            <a:r>
              <a:rPr lang="en-US" baseline="0" dirty="0" smtClean="0"/>
              <a:t>FP32 </a:t>
            </a:r>
            <a:r>
              <a:rPr lang="en-US" baseline="0" dirty="0" err="1" smtClean="0"/>
              <a:t>metacommands</a:t>
            </a:r>
            <a:r>
              <a:rPr lang="en-US" baseline="0" dirty="0" smtClean="0"/>
              <a:t> (</a:t>
            </a:r>
            <a:r>
              <a:rPr lang="en-US" baseline="0" dirty="0" err="1" smtClean="0"/>
              <a:t>TitanV</a:t>
            </a:r>
            <a:r>
              <a:rPr lang="en-US" baseline="0" dirty="0" smtClean="0"/>
              <a:t>): 116 </a:t>
            </a:r>
            <a:r>
              <a:rPr lang="en-US" baseline="0" dirty="0" err="1" smtClean="0"/>
              <a:t>ms</a:t>
            </a:r>
            <a:endParaRPr lang="en-US" baseline="0" dirty="0" smtClean="0"/>
          </a:p>
          <a:p>
            <a:r>
              <a:rPr lang="en-US" baseline="0" dirty="0" smtClean="0"/>
              <a:t>FP16 </a:t>
            </a:r>
            <a:r>
              <a:rPr lang="en-US" baseline="0" dirty="0" err="1" smtClean="0"/>
              <a:t>metacommands</a:t>
            </a:r>
            <a:r>
              <a:rPr lang="en-US" baseline="0" dirty="0" smtClean="0"/>
              <a:t> (</a:t>
            </a:r>
            <a:r>
              <a:rPr lang="en-US" baseline="0" dirty="0" err="1" smtClean="0"/>
              <a:t>TitanV</a:t>
            </a:r>
            <a:r>
              <a:rPr lang="en-US" baseline="0" dirty="0" smtClean="0"/>
              <a:t> tensor cores): 34 </a:t>
            </a:r>
            <a:r>
              <a:rPr lang="en-US" baseline="0" dirty="0" err="1" smtClean="0"/>
              <a:t>ms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58</a:t>
            </a:fld>
            <a:endParaRPr lang="en-US" dirty="0"/>
          </a:p>
        </p:txBody>
      </p:sp>
    </p:spTree>
    <p:extLst>
      <p:ext uri="{BB962C8B-B14F-4D97-AF65-F5344CB8AC3E}">
        <p14:creationId xmlns:p14="http://schemas.microsoft.com/office/powerpoint/2010/main" val="1460828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60</a:t>
            </a:fld>
            <a:endParaRPr lang="en-US" dirty="0"/>
          </a:p>
        </p:txBody>
      </p:sp>
    </p:spTree>
    <p:extLst>
      <p:ext uri="{BB962C8B-B14F-4D97-AF65-F5344CB8AC3E}">
        <p14:creationId xmlns:p14="http://schemas.microsoft.com/office/powerpoint/2010/main" val="3699590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need a better picture/explanation</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62</a:t>
            </a:fld>
            <a:endParaRPr lang="en-US" dirty="0"/>
          </a:p>
        </p:txBody>
      </p:sp>
    </p:spTree>
    <p:extLst>
      <p:ext uri="{BB962C8B-B14F-4D97-AF65-F5344CB8AC3E}">
        <p14:creationId xmlns:p14="http://schemas.microsoft.com/office/powerpoint/2010/main" val="56655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63</a:t>
            </a:fld>
            <a:endParaRPr lang="en-US" dirty="0"/>
          </a:p>
        </p:txBody>
      </p:sp>
    </p:spTree>
    <p:extLst>
      <p:ext uri="{BB962C8B-B14F-4D97-AF65-F5344CB8AC3E}">
        <p14:creationId xmlns:p14="http://schemas.microsoft.com/office/powerpoint/2010/main" val="545982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I’d like to draw some</a:t>
            </a:r>
            <a:r>
              <a:rPr lang="en-US" baseline="0" dirty="0" smtClean="0"/>
              <a:t> parallels between machine learning models and regular programs, or functions. As you know, we can represent a program with a graph, where nodes correspond to operations and edges specify dependencies between them. Here, I also added data nodes to represent storage objects used throughout the program: some of them are program temporaries, discarded when the program finishes, some of them represent input and output parameters to the program or just constant values. Compiler’s goal is to take that description and map it down to a particular machine ISA. Note that there isn’t </a:t>
            </a:r>
            <a:r>
              <a:rPr lang="en-US" baseline="0" dirty="0" err="1" smtClean="0"/>
              <a:t>necesseraily</a:t>
            </a:r>
            <a:r>
              <a:rPr lang="en-US" baseline="0" dirty="0" smtClean="0"/>
              <a:t> a 1:1 correspondence between operations in the graph and machine-level instructions. For example, compiler can map a multiply followed by an add to a multiply-add instruction, supported by the ISA.</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2388648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64</a:t>
            </a:fld>
            <a:endParaRPr lang="en-US" dirty="0"/>
          </a:p>
        </p:txBody>
      </p:sp>
    </p:spTree>
    <p:extLst>
      <p:ext uri="{BB962C8B-B14F-4D97-AF65-F5344CB8AC3E}">
        <p14:creationId xmlns:p14="http://schemas.microsoft.com/office/powerpoint/2010/main" val="308073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65</a:t>
            </a:fld>
            <a:endParaRPr lang="en-US" dirty="0"/>
          </a:p>
        </p:txBody>
      </p:sp>
    </p:spTree>
    <p:extLst>
      <p:ext uri="{BB962C8B-B14F-4D97-AF65-F5344CB8AC3E}">
        <p14:creationId xmlns:p14="http://schemas.microsoft.com/office/powerpoint/2010/main" val="31980219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66</a:t>
            </a:fld>
            <a:endParaRPr lang="en-US" dirty="0"/>
          </a:p>
        </p:txBody>
      </p:sp>
    </p:spTree>
    <p:extLst>
      <p:ext uri="{BB962C8B-B14F-4D97-AF65-F5344CB8AC3E}">
        <p14:creationId xmlns:p14="http://schemas.microsoft.com/office/powerpoint/2010/main" val="5904485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67</a:t>
            </a:fld>
            <a:endParaRPr lang="en-US" dirty="0"/>
          </a:p>
        </p:txBody>
      </p:sp>
    </p:spTree>
    <p:extLst>
      <p:ext uri="{BB962C8B-B14F-4D97-AF65-F5344CB8AC3E}">
        <p14:creationId xmlns:p14="http://schemas.microsoft.com/office/powerpoint/2010/main" val="1544120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Normally same sized inputs and outputs (can be </a:t>
            </a:r>
            <a:r>
              <a:rPr lang="en-US" dirty="0" err="1" smtClean="0"/>
              <a:t>strided</a:t>
            </a:r>
            <a:r>
              <a:rPr lang="en-US"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Various</a:t>
            </a:r>
            <a:r>
              <a:rPr lang="en-US" baseline="0" dirty="0" smtClean="0"/>
              <a:t> boundary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68</a:t>
            </a:fld>
            <a:endParaRPr lang="en-US" dirty="0"/>
          </a:p>
        </p:txBody>
      </p:sp>
    </p:spTree>
    <p:extLst>
      <p:ext uri="{BB962C8B-B14F-4D97-AF65-F5344CB8AC3E}">
        <p14:creationId xmlns:p14="http://schemas.microsoft.com/office/powerpoint/2010/main" val="987236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need a better picture/explanation</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69</a:t>
            </a:fld>
            <a:endParaRPr lang="en-US" dirty="0"/>
          </a:p>
        </p:txBody>
      </p:sp>
    </p:spTree>
    <p:extLst>
      <p:ext uri="{BB962C8B-B14F-4D97-AF65-F5344CB8AC3E}">
        <p14:creationId xmlns:p14="http://schemas.microsoft.com/office/powerpoint/2010/main" val="342369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much the same way, machine learning models can be thought of as programs, except that the operations are somewhat fancier and rather than processing simple types like scalars and vectors they operate on more complex data objects called tensors, which I’ll describe in a moment. Here, we have a simple network using a convolution operator, an activation function, an element-wise and a fully-connected operator. Again, storage nodes correspond to temporaries, input and output parameters and constants. I can also write down a textual description of its function. If you used a deep learning framework like tensor flow this should all sound familiar.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268289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tensors? Tensors</a:t>
            </a:r>
            <a:r>
              <a:rPr lang="en-US" baseline="0" dirty="0" smtClean="0"/>
              <a:t> are multi-dimensional arrays of data that flow through the network. These are the datatypes that the machine learning programs operate on. Each tensor type is described by its dimensionality, the number of elements in each dimension and the datatype of each element. </a:t>
            </a:r>
            <a:r>
              <a:rPr lang="en-US" dirty="0" smtClean="0"/>
              <a:t>One example of a tensor</a:t>
            </a:r>
            <a:r>
              <a:rPr lang="en-US" baseline="0" dirty="0" smtClean="0"/>
              <a:t> is an image with three “features” at each pixel location – red, green, blue color components. </a:t>
            </a:r>
            <a:r>
              <a:rPr lang="en-US" dirty="0" smtClean="0"/>
              <a:t>But</a:t>
            </a:r>
            <a:r>
              <a:rPr lang="en-US" baseline="0" dirty="0" smtClean="0"/>
              <a:t> tensors are much more general than that, they can describe higher-level content of the image, such as whether there’s a face present in a particular region, represent waveforms, or textual information.</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67204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this program-centric view of machine learning</a:t>
            </a:r>
            <a:r>
              <a:rPr lang="en-US" baseline="0" dirty="0" smtClean="0"/>
              <a:t> we can think of machine learning operators as machine instructions, tensors that flow through the network as basic datatypes that these instructions operate on and Windows ML graph optimizer being the compiler that takes a high-level description of the model and lowers it to the instruction set of a particular machine architecture. </a:t>
            </a:r>
            <a:r>
              <a:rPr lang="en-US" dirty="0" smtClean="0"/>
              <a:t>So in a</a:t>
            </a:r>
            <a:r>
              <a:rPr lang="en-US" baseline="0" dirty="0" smtClean="0"/>
              <a:t> sense </a:t>
            </a:r>
            <a:r>
              <a:rPr lang="en-US" dirty="0" smtClean="0"/>
              <a:t>what we want to</a:t>
            </a:r>
            <a:r>
              <a:rPr lang="en-US" baseline="0" dirty="0" smtClean="0"/>
              <a:t> define is a tensor processor ISA, which can be supported by implementations and targeted by the </a:t>
            </a:r>
            <a:r>
              <a:rPr lang="en-US" baseline="0" dirty="0" err="1" smtClean="0"/>
              <a:t>WinML</a:t>
            </a:r>
            <a:r>
              <a:rPr lang="en-US" baseline="0" dirty="0" smtClean="0"/>
              <a:t> graph optimizer. Individual instructions in this ISA are </a:t>
            </a:r>
            <a:r>
              <a:rPr lang="en-US" baseline="0" dirty="0" err="1" smtClean="0"/>
              <a:t>metacommands</a:t>
            </a:r>
            <a:r>
              <a:rPr lang="en-US" baseline="0" dirty="0" smtClean="0"/>
              <a:t>, a new feature of DX12 API.</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3880412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6"/>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259" y="2527241"/>
            <a:ext cx="1626671" cy="350850"/>
          </a:xfrm>
          <a:prstGeom prst="rect">
            <a:avLst/>
          </a:prstGeom>
        </p:spPr>
      </p:pic>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inal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none" baseline="0" dirty="0"/>
          </a:p>
        </p:txBody>
      </p:sp>
      <p:sp>
        <p:nvSpPr>
          <p:cNvPr id="11" name="Rectangle 4"/>
          <p:cNvSpPr>
            <a:spLocks noGrp="1" noChangeArrowheads="1"/>
          </p:cNvSpPr>
          <p:nvPr userDrawn="1">
            <p:ph type="subTitle" idx="1" hasCustomPrompt="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a:t>&lt;Speaker NAME &amp; Contacts&gt;</a:t>
            </a:r>
          </a:p>
        </p:txBody>
      </p:sp>
      <p:sp>
        <p:nvSpPr>
          <p:cNvPr id="305" name="Title 304"/>
          <p:cNvSpPr>
            <a:spLocks noGrp="1"/>
          </p:cNvSpPr>
          <p:nvPr userDrawn="1">
            <p:ph type="title" hasCustomPrompt="1"/>
          </p:nvPr>
        </p:nvSpPr>
        <p:spPr>
          <a:xfrm>
            <a:off x="481662" y="839286"/>
            <a:ext cx="8739340" cy="982855"/>
          </a:xfrm>
        </p:spPr>
        <p:txBody>
          <a:bodyPr anchor="b">
            <a:noAutofit/>
          </a:bodyPr>
          <a:lstStyle>
            <a:lvl1pPr algn="l">
              <a:lnSpc>
                <a:spcPct val="90000"/>
              </a:lnSpc>
              <a:spcBef>
                <a:spcPts val="0"/>
              </a:spcBef>
              <a:defRPr sz="4600" b="1" cap="none" baseline="0">
                <a:solidFill>
                  <a:schemeClr val="tx1"/>
                </a:solidFill>
                <a:latin typeface="Trebuchet MS" panose="020B0603020202020204" pitchFamily="34" charset="0"/>
              </a:defRPr>
            </a:lvl1pPr>
          </a:lstStyle>
          <a:p>
            <a:r>
              <a:rPr lang="en-US" dirty="0"/>
              <a:t>Questions?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259" y="2527241"/>
            <a:ext cx="1626671" cy="350850"/>
          </a:xfrm>
          <a:prstGeom prst="rect">
            <a:avLst/>
          </a:prstGeom>
        </p:spPr>
      </p:pic>
      <p:sp>
        <p:nvSpPr>
          <p:cNvPr id="9" name="Rectangle 8">
            <a:extLst>
              <a:ext uri="{FF2B5EF4-FFF2-40B4-BE49-F238E27FC236}">
                <a16:creationId xmlns:a16="http://schemas.microsoft.com/office/drawing/2014/main" xmlns="" id="{7DBF5E7C-80CD-4C3A-8A6A-02C7E33588B1}"/>
              </a:ext>
            </a:extLst>
          </p:cNvPr>
          <p:cNvSpPr/>
          <p:nvPr userDrawn="1"/>
        </p:nvSpPr>
        <p:spPr>
          <a:xfrm>
            <a:off x="404259" y="3492591"/>
            <a:ext cx="2069804" cy="563231"/>
          </a:xfrm>
          <a:prstGeom prst="rect">
            <a:avLst/>
          </a:prstGeom>
        </p:spPr>
        <p:txBody>
          <a:bodyPr wrap="square">
            <a:spAutoFit/>
          </a:bodyPr>
          <a:lstStyle/>
          <a:p>
            <a:pPr algn="l">
              <a:lnSpc>
                <a:spcPct val="90000"/>
              </a:lnSpc>
            </a:pPr>
            <a:r>
              <a:rPr lang="en-US" sz="1400" dirty="0">
                <a:latin typeface="+mj-lt"/>
              </a:rPr>
              <a:t>Booth #223 - South Hall</a:t>
            </a:r>
          </a:p>
          <a:p>
            <a:pPr algn="l">
              <a:lnSpc>
                <a:spcPct val="90000"/>
              </a:lnSpc>
            </a:pPr>
            <a:endParaRPr lang="en-US" sz="600" dirty="0">
              <a:solidFill>
                <a:schemeClr val="tx1"/>
              </a:solidFill>
              <a:latin typeface="+mj-lt"/>
            </a:endParaRPr>
          </a:p>
          <a:p>
            <a:pPr algn="l">
              <a:lnSpc>
                <a:spcPct val="90000"/>
              </a:lnSpc>
            </a:pPr>
            <a:r>
              <a:rPr lang="en-US" sz="1400" dirty="0">
                <a:solidFill>
                  <a:schemeClr val="tx1"/>
                </a:solidFill>
                <a:latin typeface="+mj-lt"/>
              </a:rPr>
              <a:t>www.nvidia.com/GDC</a:t>
            </a:r>
          </a:p>
        </p:txBody>
      </p:sp>
    </p:spTree>
    <p:extLst>
      <p:ext uri="{BB962C8B-B14F-4D97-AF65-F5344CB8AC3E}">
        <p14:creationId xmlns:p14="http://schemas.microsoft.com/office/powerpoint/2010/main" val="18861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marL="0" marR="0" lvl="0" indent="0" algn="r" defTabSz="457200" eaLnBrk="1" fontAlgn="auto" latinLnBrk="0" hangingPunct="1">
              <a:lnSpc>
                <a:spcPct val="90000"/>
              </a:lnSpc>
              <a:spcBef>
                <a:spcPts val="0"/>
              </a:spcBef>
              <a:spcAft>
                <a:spcPts val="0"/>
              </a:spcAft>
              <a:buClrTx/>
              <a:buSzTx/>
              <a:buFontTx/>
              <a:buNone/>
              <a:tabLst/>
              <a:defRPr/>
            </a:pPr>
            <a:r>
              <a:rPr lang="en-US" sz="800" b="1" i="0" kern="0" dirty="0" smtClean="0">
                <a:solidFill>
                  <a:schemeClr val="bg1"/>
                </a:solidFill>
                <a:latin typeface="Trebuchet MS"/>
              </a:rPr>
              <a:t>NVIDIA CONFIDENTIAL. DO NOT DISTRIBUTE.</a:t>
            </a:r>
            <a:endParaRPr lang="en-US" sz="800" b="1" i="0" kern="0" dirty="0">
              <a:solidFill>
                <a:schemeClr val="bg1"/>
              </a:solidFill>
              <a:latin typeface="Trebuchet MS"/>
            </a:endParaRP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922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8" y="2111661"/>
            <a:ext cx="4945063"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0" y="2111661"/>
            <a:ext cx="4945062"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8"/>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080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1" y="5142126"/>
            <a:ext cx="7546258" cy="104086"/>
          </a:xfrm>
          <a:prstGeom prst="rect">
            <a:avLst/>
          </a:prstGeom>
        </p:spPr>
      </p:pic>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2" y="200236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4" y="5831286"/>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50" kern="1200" smtClean="0">
                <a:solidFill>
                  <a:schemeClr val="accent4"/>
                </a:solidFill>
                <a:latin typeface="Trebuchet MS" panose="020B0603020202020204" pitchFamily="34" charset="0"/>
                <a:ea typeface="MS PGothic" pitchFamily="34" charset="-128"/>
                <a:cs typeface="+mn-cs"/>
              </a:rPr>
              <a:pPr algn="r"/>
              <a:t>‹#›</a:t>
            </a:fld>
            <a:r>
              <a:rPr lang="en-US" sz="1050" cap="none" baseline="0" dirty="0" smtClean="0">
                <a:solidFill>
                  <a:schemeClr val="accent2">
                    <a:lumMod val="60000"/>
                    <a:lumOff val="40000"/>
                  </a:schemeClr>
                </a:solidFill>
              </a:rPr>
              <a:t> </a:t>
            </a:r>
            <a:endParaRPr lang="en-US" sz="1050" cap="none" dirty="0" smtClean="0">
              <a:solidFill>
                <a:schemeClr val="accent2">
                  <a:lumMod val="60000"/>
                  <a:lumOff val="40000"/>
                </a:schemeClr>
              </a:solidFill>
            </a:endParaRPr>
          </a:p>
        </p:txBody>
      </p:sp>
      <p:grpSp>
        <p:nvGrpSpPr>
          <p:cNvPr id="5" name="Group 4"/>
          <p:cNvGrpSpPr/>
          <p:nvPr userDrawn="1"/>
        </p:nvGrpSpPr>
        <p:grpSpPr>
          <a:xfrm>
            <a:off x="10153706" y="5866413"/>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896" r:id="rId2"/>
    <p:sldLayoutId id="2147483971" r:id="rId3"/>
    <p:sldLayoutId id="2147483917" r:id="rId4"/>
    <p:sldLayoutId id="2147483969" r:id="rId5"/>
    <p:sldLayoutId id="2147483919" r:id="rId6"/>
    <p:sldLayoutId id="2147483954" r:id="rId7"/>
    <p:sldLayoutId id="2147483897" r:id="rId8"/>
    <p:sldLayoutId id="2147483898" r:id="rId9"/>
    <p:sldLayoutId id="2147483926" r:id="rId10"/>
    <p:sldLayoutId id="2147483899" r:id="rId11"/>
    <p:sldLayoutId id="2147483901" r:id="rId12"/>
    <p:sldLayoutId id="214748398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1.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1.png"/><Relationship Id="rId4" Type="http://schemas.openxmlformats.org/officeDocument/2006/relationships/image" Target="../media/image111.pn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90.png"/><Relationship Id="rId7" Type="http://schemas.openxmlformats.org/officeDocument/2006/relationships/image" Target="../media/image33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a:xfrm>
            <a:off x="2225040" y="2152857"/>
            <a:ext cx="6732356" cy="1071062"/>
          </a:xfrm>
        </p:spPr>
        <p:txBody>
          <a:bodyPr/>
          <a:lstStyle/>
          <a:p>
            <a:r>
              <a:rPr lang="en-US" dirty="0" smtClean="0"/>
              <a:t>Stuart Schaefer, Microsoft</a:t>
            </a:r>
          </a:p>
          <a:p>
            <a:r>
              <a:rPr lang="en-US" dirty="0" smtClean="0"/>
              <a:t>Yury Uralsky, NVIDIA</a:t>
            </a:r>
          </a:p>
          <a:p>
            <a:r>
              <a:rPr lang="en-US" dirty="0" smtClean="0"/>
              <a:t>Daniel Kennett, Microsoft</a:t>
            </a:r>
            <a:endParaRPr lang="en-US" dirty="0"/>
          </a:p>
        </p:txBody>
      </p:sp>
      <p:sp>
        <p:nvSpPr>
          <p:cNvPr id="5" name="Title 10"/>
          <p:cNvSpPr>
            <a:spLocks noGrp="1"/>
          </p:cNvSpPr>
          <p:nvPr>
            <p:ph type="title"/>
          </p:nvPr>
        </p:nvSpPr>
        <p:spPr/>
        <p:txBody>
          <a:bodyPr/>
          <a:lstStyle/>
          <a:p>
            <a:r>
              <a:rPr lang="en-US" dirty="0" smtClean="0"/>
              <a:t>Using </a:t>
            </a:r>
            <a:r>
              <a:rPr lang="en-US" dirty="0" err="1" smtClean="0"/>
              <a:t>ai</a:t>
            </a:r>
            <a:r>
              <a:rPr lang="en-US" dirty="0" smtClean="0"/>
              <a:t> to accelerate your game (PART 2)</a:t>
            </a:r>
            <a:endParaRPr lang="en-US" dirty="0"/>
          </a:p>
        </p:txBody>
      </p:sp>
    </p:spTree>
    <p:extLst>
      <p:ext uri="{BB962C8B-B14F-4D97-AF65-F5344CB8AC3E}">
        <p14:creationId xmlns:p14="http://schemas.microsoft.com/office/powerpoint/2010/main" val="311677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D3d12 </a:t>
            </a:r>
            <a:r>
              <a:rPr lang="en-US" dirty="0" err="1" smtClean="0"/>
              <a:t>metacommands</a:t>
            </a:r>
            <a:endParaRPr lang="en-US" dirty="0"/>
          </a:p>
        </p:txBody>
      </p:sp>
    </p:spTree>
    <p:extLst>
      <p:ext uri="{BB962C8B-B14F-4D97-AF65-F5344CB8AC3E}">
        <p14:creationId xmlns:p14="http://schemas.microsoft.com/office/powerpoint/2010/main" val="21628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Tensor machine ISA</a:t>
            </a:r>
            <a:endParaRPr lang="en-US" dirty="0"/>
          </a:p>
        </p:txBody>
      </p:sp>
      <p:sp>
        <p:nvSpPr>
          <p:cNvPr id="5" name="Oval 4"/>
          <p:cNvSpPr/>
          <p:nvPr/>
        </p:nvSpPr>
        <p:spPr>
          <a:xfrm>
            <a:off x="655983" y="3649856"/>
            <a:ext cx="891878" cy="69829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conv2d</a:t>
            </a:r>
            <a:endParaRPr lang="en-US" sz="1100" b="1" dirty="0"/>
          </a:p>
        </p:txBody>
      </p:sp>
      <p:sp>
        <p:nvSpPr>
          <p:cNvPr id="6" name="Oval 5"/>
          <p:cNvSpPr/>
          <p:nvPr/>
        </p:nvSpPr>
        <p:spPr>
          <a:xfrm>
            <a:off x="2878700" y="3791785"/>
            <a:ext cx="858036" cy="41443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t>ReLU</a:t>
            </a:r>
            <a:endParaRPr lang="en-US" sz="1200" b="1" dirty="0"/>
          </a:p>
        </p:txBody>
      </p:sp>
      <p:sp>
        <p:nvSpPr>
          <p:cNvPr id="7" name="Rectangle 6"/>
          <p:cNvSpPr/>
          <p:nvPr/>
        </p:nvSpPr>
        <p:spPr>
          <a:xfrm>
            <a:off x="823758" y="2906524"/>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a:t>
            </a:r>
            <a:endParaRPr lang="en-US" dirty="0">
              <a:solidFill>
                <a:schemeClr val="bg1"/>
              </a:solidFill>
            </a:endParaRPr>
          </a:p>
        </p:txBody>
      </p:sp>
      <p:sp>
        <p:nvSpPr>
          <p:cNvPr id="8" name="Rectangle 7"/>
          <p:cNvSpPr/>
          <p:nvPr/>
        </p:nvSpPr>
        <p:spPr>
          <a:xfrm>
            <a:off x="823625" y="4719815"/>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a:t>
            </a:r>
          </a:p>
        </p:txBody>
      </p:sp>
      <p:cxnSp>
        <p:nvCxnSpPr>
          <p:cNvPr id="9" name="Straight Arrow Connector 8"/>
          <p:cNvCxnSpPr>
            <a:stCxn id="5" idx="6"/>
            <a:endCxn id="13" idx="1"/>
          </p:cNvCxnSpPr>
          <p:nvPr/>
        </p:nvCxnSpPr>
        <p:spPr>
          <a:xfrm flipV="1">
            <a:off x="1547861" y="3999001"/>
            <a:ext cx="387124" cy="2"/>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2"/>
            <a:endCxn id="5" idx="0"/>
          </p:cNvCxnSpPr>
          <p:nvPr/>
        </p:nvCxnSpPr>
        <p:spPr>
          <a:xfrm flipH="1">
            <a:off x="1101922" y="3278190"/>
            <a:ext cx="132"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a:endCxn id="5" idx="4"/>
          </p:cNvCxnSpPr>
          <p:nvPr/>
        </p:nvCxnSpPr>
        <p:spPr>
          <a:xfrm flipV="1">
            <a:off x="1101921" y="4348149"/>
            <a:ext cx="1"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3"/>
            <a:endCxn id="6" idx="2"/>
          </p:cNvCxnSpPr>
          <p:nvPr/>
        </p:nvCxnSpPr>
        <p:spPr>
          <a:xfrm>
            <a:off x="2491576" y="3999001"/>
            <a:ext cx="387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34985"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tmp1</a:t>
            </a:r>
            <a:endParaRPr lang="en-US" sz="1600" dirty="0">
              <a:solidFill>
                <a:schemeClr val="bg1"/>
              </a:solidFill>
            </a:endParaRPr>
          </a:p>
        </p:txBody>
      </p:sp>
      <p:sp>
        <p:nvSpPr>
          <p:cNvPr id="14" name="Rectangle 13"/>
          <p:cNvSpPr/>
          <p:nvPr/>
        </p:nvSpPr>
        <p:spPr>
          <a:xfrm>
            <a:off x="4066860"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15" name="Straight Arrow Connector 14"/>
          <p:cNvCxnSpPr>
            <a:stCxn id="6" idx="6"/>
            <a:endCxn id="14" idx="1"/>
          </p:cNvCxnSpPr>
          <p:nvPr/>
        </p:nvCxnSpPr>
        <p:spPr>
          <a:xfrm flipV="1">
            <a:off x="3736736" y="3999001"/>
            <a:ext cx="330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5817" y="4706999"/>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a:t>
            </a:r>
            <a:endParaRPr lang="en-US" dirty="0">
              <a:solidFill>
                <a:schemeClr val="bg1"/>
              </a:solidFill>
            </a:endParaRPr>
          </a:p>
        </p:txBody>
      </p:sp>
      <p:sp>
        <p:nvSpPr>
          <p:cNvPr id="17" name="Oval 16"/>
          <p:cNvSpPr/>
          <p:nvPr/>
        </p:nvSpPr>
        <p:spPr>
          <a:xfrm>
            <a:off x="4116556" y="4670607"/>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a:r>
            <a:endParaRPr lang="en-US" sz="2800" b="1" dirty="0"/>
          </a:p>
        </p:txBody>
      </p:sp>
      <p:cxnSp>
        <p:nvCxnSpPr>
          <p:cNvPr id="18" name="Straight Arrow Connector 17"/>
          <p:cNvCxnSpPr>
            <a:stCxn id="14" idx="2"/>
            <a:endCxn id="17" idx="0"/>
          </p:cNvCxnSpPr>
          <p:nvPr/>
        </p:nvCxnSpPr>
        <p:spPr>
          <a:xfrm>
            <a:off x="4345156" y="4184834"/>
            <a:ext cx="0" cy="485773"/>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6"/>
          </p:cNvCxnSpPr>
          <p:nvPr/>
        </p:nvCxnSpPr>
        <p:spPr>
          <a:xfrm>
            <a:off x="6517477"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7" idx="2"/>
          </p:cNvCxnSpPr>
          <p:nvPr/>
        </p:nvCxnSpPr>
        <p:spPr>
          <a:xfrm>
            <a:off x="3615196" y="4898643"/>
            <a:ext cx="501360" cy="56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58606" y="4701341"/>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sp>
        <p:nvSpPr>
          <p:cNvPr id="23" name="Oval 22"/>
          <p:cNvSpPr/>
          <p:nvPr/>
        </p:nvSpPr>
        <p:spPr>
          <a:xfrm>
            <a:off x="5867233" y="4598347"/>
            <a:ext cx="650244" cy="60026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FC</a:t>
            </a:r>
            <a:endParaRPr lang="en-US" b="1" dirty="0"/>
          </a:p>
        </p:txBody>
      </p:sp>
      <p:sp>
        <p:nvSpPr>
          <p:cNvPr id="24" name="Rectangle 23"/>
          <p:cNvSpPr/>
          <p:nvPr/>
        </p:nvSpPr>
        <p:spPr>
          <a:xfrm>
            <a:off x="4935667" y="4712647"/>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tmp3</a:t>
            </a:r>
            <a:endParaRPr lang="en-US" sz="1200" dirty="0">
              <a:solidFill>
                <a:schemeClr val="bg1"/>
              </a:solidFill>
            </a:endParaRPr>
          </a:p>
        </p:txBody>
      </p:sp>
      <p:cxnSp>
        <p:nvCxnSpPr>
          <p:cNvPr id="25" name="Straight Arrow Connector 24"/>
          <p:cNvCxnSpPr>
            <a:stCxn id="17" idx="6"/>
            <a:endCxn id="24" idx="1"/>
          </p:cNvCxnSpPr>
          <p:nvPr/>
        </p:nvCxnSpPr>
        <p:spPr>
          <a:xfrm flipV="1">
            <a:off x="4573756" y="4898480"/>
            <a:ext cx="361911" cy="72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3"/>
            <a:endCxn id="23" idx="2"/>
          </p:cNvCxnSpPr>
          <p:nvPr/>
        </p:nvCxnSpPr>
        <p:spPr>
          <a:xfrm>
            <a:off x="5492258"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914059" y="3811843"/>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a:t>
            </a:r>
            <a:endParaRPr lang="en-US" dirty="0">
              <a:solidFill>
                <a:schemeClr val="bg1"/>
              </a:solidFill>
            </a:endParaRPr>
          </a:p>
        </p:txBody>
      </p:sp>
      <p:cxnSp>
        <p:nvCxnSpPr>
          <p:cNvPr id="28" name="Straight Arrow Connector 27"/>
          <p:cNvCxnSpPr>
            <a:stCxn id="27" idx="2"/>
            <a:endCxn id="23" idx="0"/>
          </p:cNvCxnSpPr>
          <p:nvPr/>
        </p:nvCxnSpPr>
        <p:spPr>
          <a:xfrm>
            <a:off x="6192355" y="4183509"/>
            <a:ext cx="0" cy="414838"/>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73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Tensor machine ISA</a:t>
            </a:r>
            <a:endParaRPr lang="en-US" dirty="0"/>
          </a:p>
        </p:txBody>
      </p:sp>
      <p:sp>
        <p:nvSpPr>
          <p:cNvPr id="5" name="Oval 4"/>
          <p:cNvSpPr/>
          <p:nvPr/>
        </p:nvSpPr>
        <p:spPr>
          <a:xfrm>
            <a:off x="655983" y="3649856"/>
            <a:ext cx="891878" cy="698293"/>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rPr>
              <a:t>conv2d</a:t>
            </a:r>
            <a:endParaRPr lang="en-US" sz="1100" b="1" dirty="0">
              <a:solidFill>
                <a:schemeClr val="bg2"/>
              </a:solidFill>
            </a:endParaRPr>
          </a:p>
        </p:txBody>
      </p:sp>
      <p:sp>
        <p:nvSpPr>
          <p:cNvPr id="6" name="Oval 5"/>
          <p:cNvSpPr/>
          <p:nvPr/>
        </p:nvSpPr>
        <p:spPr>
          <a:xfrm>
            <a:off x="2878700" y="3791785"/>
            <a:ext cx="858036" cy="414433"/>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bg2"/>
                </a:solidFill>
              </a:rPr>
              <a:t>ReLU</a:t>
            </a:r>
            <a:endParaRPr lang="en-US" sz="1200" b="1" dirty="0">
              <a:solidFill>
                <a:schemeClr val="bg2"/>
              </a:solidFill>
            </a:endParaRPr>
          </a:p>
        </p:txBody>
      </p:sp>
      <p:sp>
        <p:nvSpPr>
          <p:cNvPr id="7" name="Rectangle 6"/>
          <p:cNvSpPr/>
          <p:nvPr/>
        </p:nvSpPr>
        <p:spPr>
          <a:xfrm>
            <a:off x="823758" y="2906524"/>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a</a:t>
            </a:r>
            <a:endParaRPr lang="en-US" dirty="0">
              <a:solidFill>
                <a:schemeClr val="bg2"/>
              </a:solidFill>
            </a:endParaRPr>
          </a:p>
        </p:txBody>
      </p:sp>
      <p:sp>
        <p:nvSpPr>
          <p:cNvPr id="8" name="Rectangle 7"/>
          <p:cNvSpPr/>
          <p:nvPr/>
        </p:nvSpPr>
        <p:spPr>
          <a:xfrm>
            <a:off x="823625" y="4719815"/>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f</a:t>
            </a:r>
          </a:p>
        </p:txBody>
      </p:sp>
      <p:cxnSp>
        <p:nvCxnSpPr>
          <p:cNvPr id="9" name="Straight Arrow Connector 8"/>
          <p:cNvCxnSpPr>
            <a:stCxn id="5" idx="6"/>
            <a:endCxn id="13" idx="1"/>
          </p:cNvCxnSpPr>
          <p:nvPr/>
        </p:nvCxnSpPr>
        <p:spPr>
          <a:xfrm flipV="1">
            <a:off x="1547861" y="3999001"/>
            <a:ext cx="387124" cy="2"/>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2"/>
            <a:endCxn id="5" idx="0"/>
          </p:cNvCxnSpPr>
          <p:nvPr/>
        </p:nvCxnSpPr>
        <p:spPr>
          <a:xfrm flipH="1">
            <a:off x="1101922" y="3278190"/>
            <a:ext cx="132"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a:endCxn id="5" idx="4"/>
          </p:cNvCxnSpPr>
          <p:nvPr/>
        </p:nvCxnSpPr>
        <p:spPr>
          <a:xfrm flipV="1">
            <a:off x="1101921" y="4348149"/>
            <a:ext cx="1"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3"/>
            <a:endCxn id="6" idx="2"/>
          </p:cNvCxnSpPr>
          <p:nvPr/>
        </p:nvCxnSpPr>
        <p:spPr>
          <a:xfrm>
            <a:off x="2491576" y="3999001"/>
            <a:ext cx="387124" cy="1"/>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34985" y="3813168"/>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tmp1</a:t>
            </a:r>
            <a:endParaRPr lang="en-US" sz="1600" dirty="0">
              <a:solidFill>
                <a:schemeClr val="bg2"/>
              </a:solidFill>
            </a:endParaRPr>
          </a:p>
        </p:txBody>
      </p:sp>
      <p:sp>
        <p:nvSpPr>
          <p:cNvPr id="14" name="Rectangle 13"/>
          <p:cNvSpPr/>
          <p:nvPr/>
        </p:nvSpPr>
        <p:spPr>
          <a:xfrm>
            <a:off x="4066860" y="3813168"/>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tmp2</a:t>
            </a:r>
            <a:endParaRPr lang="en-US" sz="1200" dirty="0">
              <a:solidFill>
                <a:schemeClr val="bg2"/>
              </a:solidFill>
            </a:endParaRPr>
          </a:p>
        </p:txBody>
      </p:sp>
      <p:cxnSp>
        <p:nvCxnSpPr>
          <p:cNvPr id="15" name="Straight Arrow Connector 14"/>
          <p:cNvCxnSpPr>
            <a:stCxn id="6" idx="6"/>
            <a:endCxn id="14" idx="1"/>
          </p:cNvCxnSpPr>
          <p:nvPr/>
        </p:nvCxnSpPr>
        <p:spPr>
          <a:xfrm flipV="1">
            <a:off x="3736736" y="3999001"/>
            <a:ext cx="330124" cy="1"/>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5817" y="4706999"/>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a:t>
            </a:r>
            <a:endParaRPr lang="en-US" dirty="0">
              <a:solidFill>
                <a:schemeClr val="bg1"/>
              </a:solidFill>
            </a:endParaRPr>
          </a:p>
        </p:txBody>
      </p:sp>
      <p:sp>
        <p:nvSpPr>
          <p:cNvPr id="17" name="Oval 16"/>
          <p:cNvSpPr/>
          <p:nvPr/>
        </p:nvSpPr>
        <p:spPr>
          <a:xfrm>
            <a:off x="4116556" y="4670607"/>
            <a:ext cx="457200" cy="457200"/>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2"/>
                </a:solidFill>
              </a:rPr>
              <a:t>+</a:t>
            </a:r>
            <a:endParaRPr lang="en-US" sz="2800" b="1" dirty="0">
              <a:solidFill>
                <a:schemeClr val="bg2"/>
              </a:solidFill>
            </a:endParaRPr>
          </a:p>
        </p:txBody>
      </p:sp>
      <p:cxnSp>
        <p:nvCxnSpPr>
          <p:cNvPr id="18" name="Straight Arrow Connector 17"/>
          <p:cNvCxnSpPr>
            <a:stCxn id="14" idx="2"/>
            <a:endCxn id="17" idx="0"/>
          </p:cNvCxnSpPr>
          <p:nvPr/>
        </p:nvCxnSpPr>
        <p:spPr>
          <a:xfrm>
            <a:off x="4345156" y="4184834"/>
            <a:ext cx="0" cy="485773"/>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6"/>
          </p:cNvCxnSpPr>
          <p:nvPr/>
        </p:nvCxnSpPr>
        <p:spPr>
          <a:xfrm>
            <a:off x="6517477"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7" idx="2"/>
          </p:cNvCxnSpPr>
          <p:nvPr/>
        </p:nvCxnSpPr>
        <p:spPr>
          <a:xfrm>
            <a:off x="3615196" y="4898643"/>
            <a:ext cx="501360" cy="564"/>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58606" y="4701341"/>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b</a:t>
            </a:r>
            <a:endParaRPr lang="en-US" dirty="0">
              <a:solidFill>
                <a:schemeClr val="bg2"/>
              </a:solidFill>
            </a:endParaRPr>
          </a:p>
        </p:txBody>
      </p:sp>
      <p:sp>
        <p:nvSpPr>
          <p:cNvPr id="23" name="Oval 22"/>
          <p:cNvSpPr/>
          <p:nvPr/>
        </p:nvSpPr>
        <p:spPr>
          <a:xfrm>
            <a:off x="5867233" y="4598347"/>
            <a:ext cx="650244" cy="60026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FC</a:t>
            </a:r>
            <a:endParaRPr lang="en-US" b="1" dirty="0"/>
          </a:p>
        </p:txBody>
      </p:sp>
      <p:sp>
        <p:nvSpPr>
          <p:cNvPr id="24" name="Rectangle 23"/>
          <p:cNvSpPr/>
          <p:nvPr/>
        </p:nvSpPr>
        <p:spPr>
          <a:xfrm>
            <a:off x="4935667" y="4712647"/>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tmp3</a:t>
            </a:r>
            <a:endParaRPr lang="en-US" sz="1200" dirty="0">
              <a:solidFill>
                <a:schemeClr val="bg1"/>
              </a:solidFill>
            </a:endParaRPr>
          </a:p>
        </p:txBody>
      </p:sp>
      <p:cxnSp>
        <p:nvCxnSpPr>
          <p:cNvPr id="25" name="Straight Arrow Connector 24"/>
          <p:cNvCxnSpPr>
            <a:stCxn id="17" idx="6"/>
            <a:endCxn id="24" idx="1"/>
          </p:cNvCxnSpPr>
          <p:nvPr/>
        </p:nvCxnSpPr>
        <p:spPr>
          <a:xfrm flipV="1">
            <a:off x="4573756" y="4898480"/>
            <a:ext cx="361911" cy="727"/>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3"/>
            <a:endCxn id="23" idx="2"/>
          </p:cNvCxnSpPr>
          <p:nvPr/>
        </p:nvCxnSpPr>
        <p:spPr>
          <a:xfrm>
            <a:off x="5492258"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914059" y="3811843"/>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a:t>
            </a:r>
            <a:endParaRPr lang="en-US" dirty="0">
              <a:solidFill>
                <a:schemeClr val="bg1"/>
              </a:solidFill>
            </a:endParaRPr>
          </a:p>
        </p:txBody>
      </p:sp>
      <p:cxnSp>
        <p:nvCxnSpPr>
          <p:cNvPr id="28" name="Straight Arrow Connector 27"/>
          <p:cNvCxnSpPr>
            <a:stCxn id="27" idx="2"/>
            <a:endCxn id="23" idx="0"/>
          </p:cNvCxnSpPr>
          <p:nvPr/>
        </p:nvCxnSpPr>
        <p:spPr>
          <a:xfrm>
            <a:off x="6192355" y="4183509"/>
            <a:ext cx="0" cy="414838"/>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699909" y="3681196"/>
            <a:ext cx="2974721" cy="2040289"/>
          </a:xfrm>
          <a:prstGeom prst="ellipse">
            <a:avLst/>
          </a:prstGeom>
          <a:noFill/>
          <a:ln>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6636381">
            <a:off x="5898450" y="2608798"/>
            <a:ext cx="114440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66827" y="2230903"/>
            <a:ext cx="4676281"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smtClean="0">
                <a:solidFill>
                  <a:schemeClr val="bg1"/>
                </a:solidFill>
              </a:rPr>
              <a:t>Fully connected </a:t>
            </a:r>
            <a:r>
              <a:rPr lang="en-US" sz="2400" b="1" dirty="0" err="1" smtClean="0">
                <a:solidFill>
                  <a:schemeClr val="bg1"/>
                </a:solidFill>
              </a:rPr>
              <a:t>metacommand</a:t>
            </a:r>
            <a:endParaRPr lang="en-US" sz="2400" b="1" dirty="0" smtClean="0">
              <a:solidFill>
                <a:schemeClr val="bg1"/>
              </a:solidFill>
            </a:endParaRPr>
          </a:p>
        </p:txBody>
      </p:sp>
    </p:spTree>
    <p:extLst>
      <p:ext uri="{BB962C8B-B14F-4D97-AF65-F5344CB8AC3E}">
        <p14:creationId xmlns:p14="http://schemas.microsoft.com/office/powerpoint/2010/main" val="196930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Tensor machine ISA</a:t>
            </a:r>
            <a:endParaRPr lang="en-US" dirty="0"/>
          </a:p>
        </p:txBody>
      </p:sp>
      <p:sp>
        <p:nvSpPr>
          <p:cNvPr id="5" name="Oval 4"/>
          <p:cNvSpPr/>
          <p:nvPr/>
        </p:nvSpPr>
        <p:spPr>
          <a:xfrm>
            <a:off x="655983" y="3649856"/>
            <a:ext cx="891878" cy="698293"/>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rPr>
              <a:t>conv2d</a:t>
            </a:r>
            <a:endParaRPr lang="en-US" sz="1100" b="1" dirty="0">
              <a:solidFill>
                <a:schemeClr val="bg2"/>
              </a:solidFill>
            </a:endParaRPr>
          </a:p>
        </p:txBody>
      </p:sp>
      <p:sp>
        <p:nvSpPr>
          <p:cNvPr id="6" name="Oval 5"/>
          <p:cNvSpPr/>
          <p:nvPr/>
        </p:nvSpPr>
        <p:spPr>
          <a:xfrm>
            <a:off x="2878700" y="3791785"/>
            <a:ext cx="858036" cy="414433"/>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bg2"/>
                </a:solidFill>
              </a:rPr>
              <a:t>ReLU</a:t>
            </a:r>
            <a:endParaRPr lang="en-US" sz="1200" b="1" dirty="0">
              <a:solidFill>
                <a:schemeClr val="bg2"/>
              </a:solidFill>
            </a:endParaRPr>
          </a:p>
        </p:txBody>
      </p:sp>
      <p:sp>
        <p:nvSpPr>
          <p:cNvPr id="7" name="Rectangle 6"/>
          <p:cNvSpPr/>
          <p:nvPr/>
        </p:nvSpPr>
        <p:spPr>
          <a:xfrm>
            <a:off x="823758" y="2906524"/>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a</a:t>
            </a:r>
            <a:endParaRPr lang="en-US" dirty="0">
              <a:solidFill>
                <a:schemeClr val="bg2"/>
              </a:solidFill>
            </a:endParaRPr>
          </a:p>
        </p:txBody>
      </p:sp>
      <p:sp>
        <p:nvSpPr>
          <p:cNvPr id="8" name="Rectangle 7"/>
          <p:cNvSpPr/>
          <p:nvPr/>
        </p:nvSpPr>
        <p:spPr>
          <a:xfrm>
            <a:off x="823625" y="4719815"/>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f</a:t>
            </a:r>
          </a:p>
        </p:txBody>
      </p:sp>
      <p:cxnSp>
        <p:nvCxnSpPr>
          <p:cNvPr id="9" name="Straight Arrow Connector 8"/>
          <p:cNvCxnSpPr>
            <a:stCxn id="5" idx="6"/>
            <a:endCxn id="13" idx="1"/>
          </p:cNvCxnSpPr>
          <p:nvPr/>
        </p:nvCxnSpPr>
        <p:spPr>
          <a:xfrm flipV="1">
            <a:off x="1547861" y="3999001"/>
            <a:ext cx="387124" cy="2"/>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2"/>
            <a:endCxn id="5" idx="0"/>
          </p:cNvCxnSpPr>
          <p:nvPr/>
        </p:nvCxnSpPr>
        <p:spPr>
          <a:xfrm flipH="1">
            <a:off x="1101922" y="3278190"/>
            <a:ext cx="132"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a:endCxn id="5" idx="4"/>
          </p:cNvCxnSpPr>
          <p:nvPr/>
        </p:nvCxnSpPr>
        <p:spPr>
          <a:xfrm flipV="1">
            <a:off x="1101921" y="4348149"/>
            <a:ext cx="1"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3"/>
            <a:endCxn id="6" idx="2"/>
          </p:cNvCxnSpPr>
          <p:nvPr/>
        </p:nvCxnSpPr>
        <p:spPr>
          <a:xfrm>
            <a:off x="2491576" y="3999001"/>
            <a:ext cx="387124" cy="1"/>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34985" y="3813168"/>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tmp1</a:t>
            </a:r>
            <a:endParaRPr lang="en-US" sz="1600" dirty="0">
              <a:solidFill>
                <a:schemeClr val="bg2"/>
              </a:solidFill>
            </a:endParaRPr>
          </a:p>
        </p:txBody>
      </p:sp>
      <p:sp>
        <p:nvSpPr>
          <p:cNvPr id="14" name="Rectangle 13"/>
          <p:cNvSpPr/>
          <p:nvPr/>
        </p:nvSpPr>
        <p:spPr>
          <a:xfrm>
            <a:off x="4066860" y="3813168"/>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15" name="Straight Arrow Connector 14"/>
          <p:cNvCxnSpPr>
            <a:stCxn id="6" idx="6"/>
            <a:endCxn id="14" idx="1"/>
          </p:cNvCxnSpPr>
          <p:nvPr/>
        </p:nvCxnSpPr>
        <p:spPr>
          <a:xfrm flipV="1">
            <a:off x="3736736" y="3999001"/>
            <a:ext cx="330124" cy="1"/>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5817" y="4706999"/>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res</a:t>
            </a:r>
            <a:endParaRPr lang="en-US" dirty="0">
              <a:solidFill>
                <a:schemeClr val="bg2"/>
              </a:solidFill>
            </a:endParaRPr>
          </a:p>
        </p:txBody>
      </p:sp>
      <p:sp>
        <p:nvSpPr>
          <p:cNvPr id="17" name="Oval 16"/>
          <p:cNvSpPr/>
          <p:nvPr/>
        </p:nvSpPr>
        <p:spPr>
          <a:xfrm>
            <a:off x="4116556" y="4670607"/>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a:r>
            <a:endParaRPr lang="en-US" sz="2800" b="1" dirty="0"/>
          </a:p>
        </p:txBody>
      </p:sp>
      <p:cxnSp>
        <p:nvCxnSpPr>
          <p:cNvPr id="18" name="Straight Arrow Connector 17"/>
          <p:cNvCxnSpPr>
            <a:stCxn id="14" idx="2"/>
            <a:endCxn id="17" idx="0"/>
          </p:cNvCxnSpPr>
          <p:nvPr/>
        </p:nvCxnSpPr>
        <p:spPr>
          <a:xfrm>
            <a:off x="4345156" y="4184834"/>
            <a:ext cx="0" cy="485773"/>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6"/>
          </p:cNvCxnSpPr>
          <p:nvPr/>
        </p:nvCxnSpPr>
        <p:spPr>
          <a:xfrm>
            <a:off x="6517477"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7" idx="2"/>
          </p:cNvCxnSpPr>
          <p:nvPr/>
        </p:nvCxnSpPr>
        <p:spPr>
          <a:xfrm>
            <a:off x="3615196" y="4898643"/>
            <a:ext cx="501360" cy="56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58606" y="4701341"/>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sp>
        <p:nvSpPr>
          <p:cNvPr id="23" name="Oval 22"/>
          <p:cNvSpPr/>
          <p:nvPr/>
        </p:nvSpPr>
        <p:spPr>
          <a:xfrm>
            <a:off x="5867233" y="4598347"/>
            <a:ext cx="650244" cy="600266"/>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FC</a:t>
            </a:r>
            <a:endParaRPr lang="en-US" b="1" dirty="0">
              <a:solidFill>
                <a:schemeClr val="bg2"/>
              </a:solidFill>
            </a:endParaRPr>
          </a:p>
        </p:txBody>
      </p:sp>
      <p:sp>
        <p:nvSpPr>
          <p:cNvPr id="24" name="Rectangle 23"/>
          <p:cNvSpPr/>
          <p:nvPr/>
        </p:nvSpPr>
        <p:spPr>
          <a:xfrm>
            <a:off x="4935667" y="4712647"/>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tmp3</a:t>
            </a:r>
            <a:endParaRPr lang="en-US" sz="1200" dirty="0">
              <a:solidFill>
                <a:schemeClr val="bg1"/>
              </a:solidFill>
            </a:endParaRPr>
          </a:p>
        </p:txBody>
      </p:sp>
      <p:cxnSp>
        <p:nvCxnSpPr>
          <p:cNvPr id="25" name="Straight Arrow Connector 24"/>
          <p:cNvCxnSpPr>
            <a:stCxn id="17" idx="6"/>
            <a:endCxn id="24" idx="1"/>
          </p:cNvCxnSpPr>
          <p:nvPr/>
        </p:nvCxnSpPr>
        <p:spPr>
          <a:xfrm flipV="1">
            <a:off x="4573756" y="4898480"/>
            <a:ext cx="361911" cy="72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3"/>
            <a:endCxn id="23" idx="2"/>
          </p:cNvCxnSpPr>
          <p:nvPr/>
        </p:nvCxnSpPr>
        <p:spPr>
          <a:xfrm>
            <a:off x="5492258"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914059" y="3811843"/>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w</a:t>
            </a:r>
            <a:endParaRPr lang="en-US" dirty="0">
              <a:solidFill>
                <a:schemeClr val="bg2"/>
              </a:solidFill>
            </a:endParaRPr>
          </a:p>
        </p:txBody>
      </p:sp>
      <p:cxnSp>
        <p:nvCxnSpPr>
          <p:cNvPr id="28" name="Straight Arrow Connector 27"/>
          <p:cNvCxnSpPr>
            <a:stCxn id="27" idx="2"/>
            <a:endCxn id="23" idx="0"/>
          </p:cNvCxnSpPr>
          <p:nvPr/>
        </p:nvCxnSpPr>
        <p:spPr>
          <a:xfrm>
            <a:off x="6192355" y="4183509"/>
            <a:ext cx="0" cy="414838"/>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769872" y="3674711"/>
            <a:ext cx="2974721" cy="2040289"/>
          </a:xfrm>
          <a:prstGeom prst="ellipse">
            <a:avLst/>
          </a:prstGeom>
          <a:noFill/>
          <a:ln>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7605169">
            <a:off x="4779916" y="2850766"/>
            <a:ext cx="114440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573756" y="2433460"/>
            <a:ext cx="4328429"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smtClean="0">
                <a:solidFill>
                  <a:schemeClr val="bg1"/>
                </a:solidFill>
              </a:rPr>
              <a:t>Element-wise </a:t>
            </a:r>
            <a:r>
              <a:rPr lang="en-US" sz="2400" b="1" dirty="0" err="1" smtClean="0">
                <a:solidFill>
                  <a:schemeClr val="bg1"/>
                </a:solidFill>
              </a:rPr>
              <a:t>metacommand</a:t>
            </a:r>
            <a:endParaRPr lang="en-US" sz="2400" b="1" dirty="0" smtClean="0">
              <a:solidFill>
                <a:schemeClr val="bg1"/>
              </a:solidFill>
            </a:endParaRPr>
          </a:p>
        </p:txBody>
      </p:sp>
    </p:spTree>
    <p:extLst>
      <p:ext uri="{BB962C8B-B14F-4D97-AF65-F5344CB8AC3E}">
        <p14:creationId xmlns:p14="http://schemas.microsoft.com/office/powerpoint/2010/main" val="75483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2878700" y="3791785"/>
            <a:ext cx="858036" cy="41443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t>ReLU</a:t>
            </a:r>
            <a:endParaRPr lang="en-US" sz="1200" b="1" dirty="0"/>
          </a:p>
        </p:txBody>
      </p:sp>
      <p:cxnSp>
        <p:nvCxnSpPr>
          <p:cNvPr id="50" name="Straight Arrow Connector 49"/>
          <p:cNvCxnSpPr>
            <a:endCxn id="42" idx="2"/>
          </p:cNvCxnSpPr>
          <p:nvPr/>
        </p:nvCxnSpPr>
        <p:spPr>
          <a:xfrm>
            <a:off x="2491576" y="3999001"/>
            <a:ext cx="387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066860" y="3813168"/>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52" name="Straight Arrow Connector 51"/>
          <p:cNvCxnSpPr>
            <a:stCxn id="42" idx="6"/>
            <a:endCxn id="51" idx="1"/>
          </p:cNvCxnSpPr>
          <p:nvPr/>
        </p:nvCxnSpPr>
        <p:spPr>
          <a:xfrm flipV="1">
            <a:off x="3736736" y="3999001"/>
            <a:ext cx="330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Tensor machine ISA</a:t>
            </a:r>
            <a:endParaRPr lang="en-US" dirty="0"/>
          </a:p>
        </p:txBody>
      </p:sp>
      <p:sp>
        <p:nvSpPr>
          <p:cNvPr id="26" name="Oval 25"/>
          <p:cNvSpPr/>
          <p:nvPr/>
        </p:nvSpPr>
        <p:spPr>
          <a:xfrm>
            <a:off x="655983" y="3649856"/>
            <a:ext cx="891878" cy="69829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conv2d</a:t>
            </a:r>
            <a:endParaRPr lang="en-US" sz="1100" b="1" dirty="0"/>
          </a:p>
        </p:txBody>
      </p:sp>
      <p:sp>
        <p:nvSpPr>
          <p:cNvPr id="28" name="Rectangle 27"/>
          <p:cNvSpPr/>
          <p:nvPr/>
        </p:nvSpPr>
        <p:spPr>
          <a:xfrm>
            <a:off x="823758" y="2906524"/>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a:t>
            </a:r>
            <a:endParaRPr lang="en-US" dirty="0">
              <a:solidFill>
                <a:schemeClr val="bg1"/>
              </a:solidFill>
            </a:endParaRPr>
          </a:p>
        </p:txBody>
      </p:sp>
      <p:sp>
        <p:nvSpPr>
          <p:cNvPr id="29" name="Rectangle 28"/>
          <p:cNvSpPr/>
          <p:nvPr/>
        </p:nvSpPr>
        <p:spPr>
          <a:xfrm>
            <a:off x="823625" y="4719815"/>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a:t>
            </a:r>
          </a:p>
        </p:txBody>
      </p:sp>
      <p:cxnSp>
        <p:nvCxnSpPr>
          <p:cNvPr id="30" name="Straight Arrow Connector 29"/>
          <p:cNvCxnSpPr>
            <a:stCxn id="26" idx="6"/>
            <a:endCxn id="34" idx="1"/>
          </p:cNvCxnSpPr>
          <p:nvPr/>
        </p:nvCxnSpPr>
        <p:spPr>
          <a:xfrm flipV="1">
            <a:off x="1547861" y="3999001"/>
            <a:ext cx="387124" cy="2"/>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2"/>
            <a:endCxn id="26" idx="0"/>
          </p:cNvCxnSpPr>
          <p:nvPr/>
        </p:nvCxnSpPr>
        <p:spPr>
          <a:xfrm flipH="1">
            <a:off x="1101922" y="3278190"/>
            <a:ext cx="132"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9" idx="0"/>
            <a:endCxn id="26" idx="4"/>
          </p:cNvCxnSpPr>
          <p:nvPr/>
        </p:nvCxnSpPr>
        <p:spPr>
          <a:xfrm flipV="1">
            <a:off x="1101921" y="4348149"/>
            <a:ext cx="1"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934985" y="3813168"/>
            <a:ext cx="556591" cy="371666"/>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tmp1</a:t>
            </a:r>
            <a:endParaRPr lang="en-US" sz="1600" dirty="0">
              <a:solidFill>
                <a:schemeClr val="bg1"/>
              </a:solidFill>
            </a:endParaRPr>
          </a:p>
        </p:txBody>
      </p:sp>
      <p:sp>
        <p:nvSpPr>
          <p:cNvPr id="37" name="Rectangle 36"/>
          <p:cNvSpPr/>
          <p:nvPr/>
        </p:nvSpPr>
        <p:spPr>
          <a:xfrm>
            <a:off x="6905817" y="4706999"/>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res</a:t>
            </a:r>
            <a:endParaRPr lang="en-US" dirty="0">
              <a:solidFill>
                <a:schemeClr val="bg2"/>
              </a:solidFill>
            </a:endParaRPr>
          </a:p>
        </p:txBody>
      </p:sp>
      <p:sp>
        <p:nvSpPr>
          <p:cNvPr id="38" name="Oval 37"/>
          <p:cNvSpPr/>
          <p:nvPr/>
        </p:nvSpPr>
        <p:spPr>
          <a:xfrm>
            <a:off x="4116556" y="4670607"/>
            <a:ext cx="457200" cy="457200"/>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2"/>
                </a:solidFill>
              </a:rPr>
              <a:t>+</a:t>
            </a:r>
            <a:endParaRPr lang="en-US" sz="2800" b="1" dirty="0">
              <a:solidFill>
                <a:schemeClr val="bg2"/>
              </a:solidFill>
            </a:endParaRPr>
          </a:p>
        </p:txBody>
      </p:sp>
      <p:cxnSp>
        <p:nvCxnSpPr>
          <p:cNvPr id="39" name="Straight Arrow Connector 38"/>
          <p:cNvCxnSpPr>
            <a:endCxn id="38" idx="0"/>
          </p:cNvCxnSpPr>
          <p:nvPr/>
        </p:nvCxnSpPr>
        <p:spPr>
          <a:xfrm>
            <a:off x="4345156" y="4184834"/>
            <a:ext cx="0" cy="485773"/>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4" idx="6"/>
          </p:cNvCxnSpPr>
          <p:nvPr/>
        </p:nvCxnSpPr>
        <p:spPr>
          <a:xfrm>
            <a:off x="6517477"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8" idx="2"/>
          </p:cNvCxnSpPr>
          <p:nvPr/>
        </p:nvCxnSpPr>
        <p:spPr>
          <a:xfrm>
            <a:off x="3615196" y="4898643"/>
            <a:ext cx="501360" cy="564"/>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058606" y="4701341"/>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b</a:t>
            </a:r>
            <a:endParaRPr lang="en-US" dirty="0">
              <a:solidFill>
                <a:schemeClr val="bg2"/>
              </a:solidFill>
            </a:endParaRPr>
          </a:p>
        </p:txBody>
      </p:sp>
      <p:sp>
        <p:nvSpPr>
          <p:cNvPr id="44" name="Oval 43"/>
          <p:cNvSpPr/>
          <p:nvPr/>
        </p:nvSpPr>
        <p:spPr>
          <a:xfrm>
            <a:off x="5867233" y="4598347"/>
            <a:ext cx="650244" cy="600266"/>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FC</a:t>
            </a:r>
            <a:endParaRPr lang="en-US" b="1" dirty="0">
              <a:solidFill>
                <a:schemeClr val="bg2"/>
              </a:solidFill>
            </a:endParaRPr>
          </a:p>
        </p:txBody>
      </p:sp>
      <p:sp>
        <p:nvSpPr>
          <p:cNvPr id="45" name="Rectangle 44"/>
          <p:cNvSpPr/>
          <p:nvPr/>
        </p:nvSpPr>
        <p:spPr>
          <a:xfrm>
            <a:off x="4935667" y="4712647"/>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tmp3</a:t>
            </a:r>
            <a:endParaRPr lang="en-US" sz="1200" dirty="0">
              <a:solidFill>
                <a:schemeClr val="bg2"/>
              </a:solidFill>
            </a:endParaRPr>
          </a:p>
        </p:txBody>
      </p:sp>
      <p:cxnSp>
        <p:nvCxnSpPr>
          <p:cNvPr id="46" name="Straight Arrow Connector 45"/>
          <p:cNvCxnSpPr>
            <a:stCxn id="38" idx="6"/>
            <a:endCxn id="45" idx="1"/>
          </p:cNvCxnSpPr>
          <p:nvPr/>
        </p:nvCxnSpPr>
        <p:spPr>
          <a:xfrm flipV="1">
            <a:off x="4573756" y="4898480"/>
            <a:ext cx="361911" cy="727"/>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5" idx="3"/>
            <a:endCxn id="44" idx="2"/>
          </p:cNvCxnSpPr>
          <p:nvPr/>
        </p:nvCxnSpPr>
        <p:spPr>
          <a:xfrm>
            <a:off x="5492258"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914059" y="3811843"/>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w</a:t>
            </a:r>
            <a:endParaRPr lang="en-US" dirty="0">
              <a:solidFill>
                <a:schemeClr val="bg2"/>
              </a:solidFill>
            </a:endParaRPr>
          </a:p>
        </p:txBody>
      </p:sp>
      <p:cxnSp>
        <p:nvCxnSpPr>
          <p:cNvPr id="49" name="Straight Arrow Connector 48"/>
          <p:cNvCxnSpPr>
            <a:stCxn id="48" idx="2"/>
            <a:endCxn id="44" idx="0"/>
          </p:cNvCxnSpPr>
          <p:nvPr/>
        </p:nvCxnSpPr>
        <p:spPr>
          <a:xfrm>
            <a:off x="6192355" y="4183509"/>
            <a:ext cx="0" cy="414838"/>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59026" y="2405269"/>
            <a:ext cx="4603473" cy="3203051"/>
          </a:xfrm>
          <a:prstGeom prst="ellipse">
            <a:avLst/>
          </a:prstGeom>
          <a:noFill/>
          <a:ln>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rot="20135237">
            <a:off x="4108533" y="2522417"/>
            <a:ext cx="208218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838855" y="1913976"/>
            <a:ext cx="2912530"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b="1" dirty="0" smtClean="0">
                <a:solidFill>
                  <a:schemeClr val="bg1"/>
                </a:solidFill>
              </a:rPr>
              <a:t>Convolution + activation </a:t>
            </a:r>
            <a:r>
              <a:rPr lang="en-US" sz="2400" b="1" dirty="0" err="1" smtClean="0">
                <a:solidFill>
                  <a:schemeClr val="bg1"/>
                </a:solidFill>
              </a:rPr>
              <a:t>metacommand</a:t>
            </a:r>
            <a:endParaRPr lang="en-US" sz="2400" b="1" dirty="0" smtClean="0">
              <a:solidFill>
                <a:schemeClr val="bg1"/>
              </a:solidFill>
            </a:endParaRPr>
          </a:p>
        </p:txBody>
      </p:sp>
    </p:spTree>
    <p:extLst>
      <p:ext uri="{BB962C8B-B14F-4D97-AF65-F5344CB8AC3E}">
        <p14:creationId xmlns:p14="http://schemas.microsoft.com/office/powerpoint/2010/main" val="344124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General definition</a:t>
            </a:r>
            <a:endParaRPr lang="en-US" dirty="0"/>
          </a:p>
        </p:txBody>
      </p:sp>
      <p:sp>
        <p:nvSpPr>
          <p:cNvPr id="5" name="Oval 4"/>
          <p:cNvSpPr/>
          <p:nvPr/>
        </p:nvSpPr>
        <p:spPr>
          <a:xfrm>
            <a:off x="4711498" y="3169468"/>
            <a:ext cx="2038802" cy="120171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Meta</a:t>
            </a:r>
          </a:p>
          <a:p>
            <a:pPr algn="ctr"/>
            <a:r>
              <a:rPr lang="en-US" sz="2000" b="1" dirty="0" smtClean="0">
                <a:solidFill>
                  <a:schemeClr val="bg1"/>
                </a:solidFill>
              </a:rPr>
              <a:t>Command</a:t>
            </a:r>
            <a:endParaRPr lang="en-US" sz="2000" b="1" dirty="0">
              <a:solidFill>
                <a:schemeClr val="bg1"/>
              </a:solidFill>
            </a:endParaRPr>
          </a:p>
        </p:txBody>
      </p:sp>
      <p:cxnSp>
        <p:nvCxnSpPr>
          <p:cNvPr id="6" name="Straight Arrow Connector 5"/>
          <p:cNvCxnSpPr>
            <a:endCxn id="5" idx="3"/>
          </p:cNvCxnSpPr>
          <p:nvPr/>
        </p:nvCxnSpPr>
        <p:spPr>
          <a:xfrm flipV="1">
            <a:off x="3971839" y="4195192"/>
            <a:ext cx="1038235" cy="450995"/>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5" idx="1"/>
          </p:cNvCxnSpPr>
          <p:nvPr/>
        </p:nvCxnSpPr>
        <p:spPr>
          <a:xfrm>
            <a:off x="3928176" y="2854676"/>
            <a:ext cx="1081898" cy="490778"/>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21220" y="3963914"/>
            <a:ext cx="861765" cy="268526"/>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010057" y="3701646"/>
            <a:ext cx="1709529" cy="2002813"/>
            <a:chOff x="1282148" y="1883387"/>
            <a:chExt cx="2961860" cy="3688322"/>
          </a:xfrm>
        </p:grpSpPr>
        <p:cxnSp>
          <p:nvCxnSpPr>
            <p:cNvPr id="40" name="Straight Connector 39"/>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7740622" y="3641785"/>
            <a:ext cx="1183198" cy="1458785"/>
            <a:chOff x="1282148" y="1883387"/>
            <a:chExt cx="2961860" cy="3688322"/>
          </a:xfrm>
        </p:grpSpPr>
        <p:cxnSp>
          <p:nvCxnSpPr>
            <p:cNvPr id="62" name="Straight Connector 61"/>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2386612" y="1816211"/>
            <a:ext cx="1209399" cy="1470360"/>
            <a:chOff x="1282148" y="1883387"/>
            <a:chExt cx="2961860" cy="3688322"/>
          </a:xfrm>
        </p:grpSpPr>
        <p:cxnSp>
          <p:nvCxnSpPr>
            <p:cNvPr id="84" name="Straight Connector 83"/>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 name="Straight Arrow Connector 107"/>
          <p:cNvCxnSpPr/>
          <p:nvPr/>
        </p:nvCxnSpPr>
        <p:spPr>
          <a:xfrm flipV="1">
            <a:off x="6598091" y="3078898"/>
            <a:ext cx="796622" cy="307050"/>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7582985" y="2358454"/>
            <a:ext cx="936190" cy="999994"/>
            <a:chOff x="1282148" y="1883387"/>
            <a:chExt cx="2961860" cy="3688322"/>
          </a:xfrm>
        </p:grpSpPr>
        <p:cxnSp>
          <p:nvCxnSpPr>
            <p:cNvPr id="113" name="Straight Connector 112"/>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p:cNvSpPr txBox="1"/>
          <p:nvPr/>
        </p:nvSpPr>
        <p:spPr>
          <a:xfrm>
            <a:off x="7068169" y="3493002"/>
            <a:ext cx="3545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a:t>
            </a:r>
          </a:p>
        </p:txBody>
      </p:sp>
      <p:sp>
        <p:nvSpPr>
          <p:cNvPr id="135" name="TextBox 134"/>
          <p:cNvSpPr txBox="1"/>
          <p:nvPr/>
        </p:nvSpPr>
        <p:spPr>
          <a:xfrm>
            <a:off x="4170088" y="3530830"/>
            <a:ext cx="3545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a:t>
            </a:r>
          </a:p>
        </p:txBody>
      </p:sp>
      <p:sp>
        <p:nvSpPr>
          <p:cNvPr id="136" name="TextBox 135"/>
          <p:cNvSpPr txBox="1"/>
          <p:nvPr/>
        </p:nvSpPr>
        <p:spPr>
          <a:xfrm>
            <a:off x="1431495" y="1986033"/>
            <a:ext cx="91242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0</a:t>
            </a:r>
          </a:p>
        </p:txBody>
      </p:sp>
      <p:sp>
        <p:nvSpPr>
          <p:cNvPr id="137" name="TextBox 136"/>
          <p:cNvSpPr txBox="1"/>
          <p:nvPr/>
        </p:nvSpPr>
        <p:spPr>
          <a:xfrm>
            <a:off x="968022" y="4409067"/>
            <a:ext cx="93807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N</a:t>
            </a:r>
          </a:p>
        </p:txBody>
      </p:sp>
      <p:sp>
        <p:nvSpPr>
          <p:cNvPr id="138" name="TextBox 137"/>
          <p:cNvSpPr txBox="1"/>
          <p:nvPr/>
        </p:nvSpPr>
        <p:spPr>
          <a:xfrm>
            <a:off x="8621537" y="2575786"/>
            <a:ext cx="109517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0</a:t>
            </a:r>
          </a:p>
        </p:txBody>
      </p:sp>
      <p:sp>
        <p:nvSpPr>
          <p:cNvPr id="139" name="TextBox 138"/>
          <p:cNvSpPr txBox="1"/>
          <p:nvPr/>
        </p:nvSpPr>
        <p:spPr>
          <a:xfrm>
            <a:off x="9006538" y="4249873"/>
            <a:ext cx="113685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M</a:t>
            </a:r>
          </a:p>
        </p:txBody>
      </p:sp>
      <p:sp>
        <p:nvSpPr>
          <p:cNvPr id="3" name="TextBox 2"/>
          <p:cNvSpPr txBox="1"/>
          <p:nvPr/>
        </p:nvSpPr>
        <p:spPr>
          <a:xfrm>
            <a:off x="4420898" y="4620513"/>
            <a:ext cx="275544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smtClean="0">
                <a:solidFill>
                  <a:schemeClr val="bg1"/>
                </a:solidFill>
              </a:rPr>
              <a:t>Abstracts an optimized machine function</a:t>
            </a:r>
          </a:p>
        </p:txBody>
      </p:sp>
    </p:spTree>
    <p:extLst>
      <p:ext uri="{BB962C8B-B14F-4D97-AF65-F5344CB8AC3E}">
        <p14:creationId xmlns:p14="http://schemas.microsoft.com/office/powerpoint/2010/main" val="15661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General definition</a:t>
            </a:r>
            <a:endParaRPr lang="en-US" dirty="0"/>
          </a:p>
        </p:txBody>
      </p:sp>
      <p:sp>
        <p:nvSpPr>
          <p:cNvPr id="5" name="Oval 4"/>
          <p:cNvSpPr/>
          <p:nvPr/>
        </p:nvSpPr>
        <p:spPr>
          <a:xfrm>
            <a:off x="4711498" y="3169468"/>
            <a:ext cx="2038802" cy="120171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Meta</a:t>
            </a:r>
          </a:p>
          <a:p>
            <a:pPr algn="ctr"/>
            <a:r>
              <a:rPr lang="en-US" sz="2000" b="1" dirty="0" smtClean="0">
                <a:solidFill>
                  <a:schemeClr val="bg1"/>
                </a:solidFill>
              </a:rPr>
              <a:t>Command</a:t>
            </a:r>
            <a:endParaRPr lang="en-US" sz="2000" b="1" dirty="0">
              <a:solidFill>
                <a:schemeClr val="bg1"/>
              </a:solidFill>
            </a:endParaRPr>
          </a:p>
        </p:txBody>
      </p:sp>
      <p:cxnSp>
        <p:nvCxnSpPr>
          <p:cNvPr id="6" name="Straight Arrow Connector 5"/>
          <p:cNvCxnSpPr>
            <a:endCxn id="5" idx="3"/>
          </p:cNvCxnSpPr>
          <p:nvPr/>
        </p:nvCxnSpPr>
        <p:spPr>
          <a:xfrm flipV="1">
            <a:off x="3971839" y="4195192"/>
            <a:ext cx="1038235" cy="450995"/>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5" idx="1"/>
          </p:cNvCxnSpPr>
          <p:nvPr/>
        </p:nvCxnSpPr>
        <p:spPr>
          <a:xfrm>
            <a:off x="3928176" y="2854676"/>
            <a:ext cx="1081898" cy="490778"/>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21220" y="3963914"/>
            <a:ext cx="861765" cy="268526"/>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0"/>
            <a:endCxn id="5" idx="4"/>
          </p:cNvCxnSpPr>
          <p:nvPr/>
        </p:nvCxnSpPr>
        <p:spPr>
          <a:xfrm flipH="1" flipV="1">
            <a:off x="5730899" y="4371178"/>
            <a:ext cx="6378" cy="480794"/>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870085" y="4851972"/>
            <a:ext cx="1734384" cy="526460"/>
          </a:xfrm>
          <a:prstGeom prst="rect">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Scratch space</a:t>
            </a:r>
          </a:p>
        </p:txBody>
      </p:sp>
      <p:sp>
        <p:nvSpPr>
          <p:cNvPr id="26" name="Rectangle 25"/>
          <p:cNvSpPr/>
          <p:nvPr/>
        </p:nvSpPr>
        <p:spPr>
          <a:xfrm>
            <a:off x="4473342" y="2160675"/>
            <a:ext cx="2538622" cy="550960"/>
          </a:xfrm>
          <a:prstGeom prst="rect">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Persistent meta-data</a:t>
            </a:r>
          </a:p>
        </p:txBody>
      </p:sp>
      <p:cxnSp>
        <p:nvCxnSpPr>
          <p:cNvPr id="27" name="Straight Arrow Connector 26"/>
          <p:cNvCxnSpPr>
            <a:stCxn id="5" idx="0"/>
            <a:endCxn id="26" idx="2"/>
          </p:cNvCxnSpPr>
          <p:nvPr/>
        </p:nvCxnSpPr>
        <p:spPr>
          <a:xfrm flipV="1">
            <a:off x="5730899" y="2711635"/>
            <a:ext cx="11754" cy="457833"/>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317840" y="1753962"/>
            <a:ext cx="29722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Initialized at </a:t>
            </a:r>
            <a:r>
              <a:rPr lang="en-US" dirty="0">
                <a:solidFill>
                  <a:schemeClr val="bg1"/>
                </a:solidFill>
              </a:rPr>
              <a:t>creation </a:t>
            </a:r>
            <a:r>
              <a:rPr lang="en-US" dirty="0" smtClean="0">
                <a:solidFill>
                  <a:schemeClr val="bg1"/>
                </a:solidFill>
              </a:rPr>
              <a:t>time</a:t>
            </a:r>
            <a:endParaRPr lang="en-US" dirty="0">
              <a:solidFill>
                <a:schemeClr val="bg1"/>
              </a:solidFill>
            </a:endParaRPr>
          </a:p>
        </p:txBody>
      </p:sp>
      <p:sp>
        <p:nvSpPr>
          <p:cNvPr id="29" name="TextBox 28"/>
          <p:cNvSpPr txBox="1"/>
          <p:nvPr/>
        </p:nvSpPr>
        <p:spPr>
          <a:xfrm>
            <a:off x="3713850" y="5452644"/>
            <a:ext cx="656918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Read and written during meta command execution</a:t>
            </a:r>
          </a:p>
        </p:txBody>
      </p:sp>
      <p:grpSp>
        <p:nvGrpSpPr>
          <p:cNvPr id="39" name="Group 38"/>
          <p:cNvGrpSpPr/>
          <p:nvPr/>
        </p:nvGrpSpPr>
        <p:grpSpPr>
          <a:xfrm>
            <a:off x="2010057" y="3701646"/>
            <a:ext cx="1709529" cy="2002813"/>
            <a:chOff x="1282148" y="1883387"/>
            <a:chExt cx="2961860" cy="3688322"/>
          </a:xfrm>
        </p:grpSpPr>
        <p:cxnSp>
          <p:nvCxnSpPr>
            <p:cNvPr id="40" name="Straight Connector 39"/>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7740622" y="3641785"/>
            <a:ext cx="1183198" cy="1458785"/>
            <a:chOff x="1282148" y="1883387"/>
            <a:chExt cx="2961860" cy="3688322"/>
          </a:xfrm>
        </p:grpSpPr>
        <p:cxnSp>
          <p:nvCxnSpPr>
            <p:cNvPr id="62" name="Straight Connector 61"/>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2386612" y="1816211"/>
            <a:ext cx="1209399" cy="1470360"/>
            <a:chOff x="1282148" y="1883387"/>
            <a:chExt cx="2961860" cy="3688322"/>
          </a:xfrm>
        </p:grpSpPr>
        <p:cxnSp>
          <p:nvCxnSpPr>
            <p:cNvPr id="84" name="Straight Connector 83"/>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 name="Straight Arrow Connector 107"/>
          <p:cNvCxnSpPr/>
          <p:nvPr/>
        </p:nvCxnSpPr>
        <p:spPr>
          <a:xfrm flipV="1">
            <a:off x="6598091" y="3078898"/>
            <a:ext cx="796622" cy="307050"/>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7582985" y="2358454"/>
            <a:ext cx="936190" cy="999994"/>
            <a:chOff x="1282148" y="1883387"/>
            <a:chExt cx="2961860" cy="3688322"/>
          </a:xfrm>
        </p:grpSpPr>
        <p:cxnSp>
          <p:nvCxnSpPr>
            <p:cNvPr id="113" name="Straight Connector 112"/>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p:cNvSpPr txBox="1"/>
          <p:nvPr/>
        </p:nvSpPr>
        <p:spPr>
          <a:xfrm>
            <a:off x="7068169" y="3493002"/>
            <a:ext cx="3545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a:t>
            </a:r>
          </a:p>
        </p:txBody>
      </p:sp>
      <p:sp>
        <p:nvSpPr>
          <p:cNvPr id="135" name="TextBox 134"/>
          <p:cNvSpPr txBox="1"/>
          <p:nvPr/>
        </p:nvSpPr>
        <p:spPr>
          <a:xfrm>
            <a:off x="4170088" y="3530830"/>
            <a:ext cx="3545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a:t>
            </a:r>
          </a:p>
        </p:txBody>
      </p:sp>
      <p:sp>
        <p:nvSpPr>
          <p:cNvPr id="136" name="TextBox 135"/>
          <p:cNvSpPr txBox="1"/>
          <p:nvPr/>
        </p:nvSpPr>
        <p:spPr>
          <a:xfrm>
            <a:off x="1431495" y="1986033"/>
            <a:ext cx="91242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0</a:t>
            </a:r>
          </a:p>
        </p:txBody>
      </p:sp>
      <p:sp>
        <p:nvSpPr>
          <p:cNvPr id="137" name="TextBox 136"/>
          <p:cNvSpPr txBox="1"/>
          <p:nvPr/>
        </p:nvSpPr>
        <p:spPr>
          <a:xfrm>
            <a:off x="968022" y="4409067"/>
            <a:ext cx="93807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N</a:t>
            </a:r>
          </a:p>
        </p:txBody>
      </p:sp>
      <p:sp>
        <p:nvSpPr>
          <p:cNvPr id="138" name="TextBox 137"/>
          <p:cNvSpPr txBox="1"/>
          <p:nvPr/>
        </p:nvSpPr>
        <p:spPr>
          <a:xfrm>
            <a:off x="8621537" y="2575786"/>
            <a:ext cx="109517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0</a:t>
            </a:r>
          </a:p>
        </p:txBody>
      </p:sp>
      <p:sp>
        <p:nvSpPr>
          <p:cNvPr id="139" name="TextBox 138"/>
          <p:cNvSpPr txBox="1"/>
          <p:nvPr/>
        </p:nvSpPr>
        <p:spPr>
          <a:xfrm>
            <a:off x="9006538" y="4249873"/>
            <a:ext cx="113685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M</a:t>
            </a:r>
          </a:p>
        </p:txBody>
      </p:sp>
    </p:spTree>
    <p:extLst>
      <p:ext uri="{BB962C8B-B14F-4D97-AF65-F5344CB8AC3E}">
        <p14:creationId xmlns:p14="http://schemas.microsoft.com/office/powerpoint/2010/main" val="35162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a </a:t>
            </a:r>
            <a:r>
              <a:rPr lang="en-US" dirty="0" err="1" smtClean="0"/>
              <a:t>metacommand</a:t>
            </a:r>
            <a:endParaRPr lang="en-US" dirty="0"/>
          </a:p>
        </p:txBody>
      </p:sp>
      <p:sp>
        <p:nvSpPr>
          <p:cNvPr id="3" name="Content Placeholder 2"/>
          <p:cNvSpPr>
            <a:spLocks noGrp="1"/>
          </p:cNvSpPr>
          <p:nvPr>
            <p:ph idx="1"/>
          </p:nvPr>
        </p:nvSpPr>
        <p:spPr/>
        <p:txBody>
          <a:bodyPr/>
          <a:lstStyle/>
          <a:p>
            <a:r>
              <a:rPr lang="en-US" b="1" dirty="0" smtClean="0">
                <a:solidFill>
                  <a:schemeClr val="tx2"/>
                </a:solidFill>
                <a:latin typeface="Courier New" panose="02070309020205020404" pitchFamily="49" charset="0"/>
                <a:cs typeface="Courier New" panose="02070309020205020404" pitchFamily="49" charset="0"/>
              </a:rPr>
              <a:t>Enumerate </a:t>
            </a:r>
            <a:r>
              <a:rPr lang="en-US" b="1" dirty="0" err="1" smtClean="0">
                <a:solidFill>
                  <a:schemeClr val="tx2"/>
                </a:solidFill>
                <a:latin typeface="Courier New" panose="02070309020205020404" pitchFamily="49" charset="0"/>
                <a:cs typeface="Courier New" panose="02070309020205020404" pitchFamily="49" charset="0"/>
              </a:rPr>
              <a:t>metacommands</a:t>
            </a:r>
            <a:r>
              <a:rPr lang="en-US" b="1" dirty="0" smtClean="0">
                <a:solidFill>
                  <a:schemeClr val="tx2"/>
                </a:solidFill>
                <a:latin typeface="Courier New" panose="02070309020205020404" pitchFamily="49" charset="0"/>
                <a:cs typeface="Courier New" panose="02070309020205020404" pitchFamily="49" charset="0"/>
              </a:rPr>
              <a:t> and their signatures</a:t>
            </a:r>
          </a:p>
          <a:p>
            <a:r>
              <a:rPr lang="en-US" dirty="0"/>
              <a:t>	</a:t>
            </a:r>
            <a:r>
              <a:rPr lang="en-US" dirty="0" smtClean="0"/>
              <a:t>Query implementation for supported </a:t>
            </a:r>
            <a:r>
              <a:rPr lang="en-US" dirty="0" err="1" smtClean="0"/>
              <a:t>metacommands</a:t>
            </a:r>
            <a:endParaRPr lang="en-US" dirty="0" smtClean="0"/>
          </a:p>
          <a:p>
            <a:r>
              <a:rPr lang="en-US" b="1" dirty="0" smtClean="0">
                <a:solidFill>
                  <a:schemeClr val="tx2"/>
                </a:solidFill>
                <a:latin typeface="Courier New" panose="02070309020205020404" pitchFamily="49" charset="0"/>
                <a:cs typeface="Courier New" panose="02070309020205020404" pitchFamily="49" charset="0"/>
              </a:rPr>
              <a:t>Create </a:t>
            </a:r>
            <a:r>
              <a:rPr lang="en-US" b="1" dirty="0" err="1" smtClean="0">
                <a:solidFill>
                  <a:schemeClr val="tx2"/>
                </a:solidFill>
                <a:latin typeface="Courier New" panose="02070309020205020404" pitchFamily="49" charset="0"/>
                <a:cs typeface="Courier New" panose="02070309020205020404" pitchFamily="49" charset="0"/>
              </a:rPr>
              <a:t>metacommand</a:t>
            </a:r>
            <a:endParaRPr lang="en-US" b="1" dirty="0">
              <a:solidFill>
                <a:schemeClr val="tx2"/>
              </a:solidFill>
              <a:latin typeface="Courier New" panose="02070309020205020404" pitchFamily="49" charset="0"/>
              <a:cs typeface="Courier New" panose="02070309020205020404" pitchFamily="49" charset="0"/>
            </a:endParaRPr>
          </a:p>
          <a:p>
            <a:r>
              <a:rPr lang="en-US" dirty="0"/>
              <a:t>	</a:t>
            </a:r>
            <a:r>
              <a:rPr lang="en-US" dirty="0" smtClean="0"/>
              <a:t>Create </a:t>
            </a:r>
            <a:r>
              <a:rPr lang="en-US" dirty="0" err="1" smtClean="0"/>
              <a:t>metacommand</a:t>
            </a:r>
            <a:r>
              <a:rPr lang="en-US" dirty="0" smtClean="0"/>
              <a:t> object instance</a:t>
            </a:r>
            <a:endParaRPr lang="en-US" dirty="0"/>
          </a:p>
          <a:p>
            <a:r>
              <a:rPr lang="en-US" b="1" dirty="0" smtClean="0">
                <a:solidFill>
                  <a:schemeClr val="tx2"/>
                </a:solidFill>
                <a:latin typeface="Courier New" panose="02070309020205020404" pitchFamily="49" charset="0"/>
                <a:cs typeface="Courier New" panose="02070309020205020404" pitchFamily="49" charset="0"/>
              </a:rPr>
              <a:t>Get required resource sizes</a:t>
            </a:r>
            <a:endParaRPr lang="en-US" b="1" dirty="0">
              <a:solidFill>
                <a:schemeClr val="tx2"/>
              </a:solidFill>
              <a:latin typeface="Courier New" panose="02070309020205020404" pitchFamily="49" charset="0"/>
              <a:cs typeface="Courier New" panose="02070309020205020404" pitchFamily="49" charset="0"/>
            </a:endParaRPr>
          </a:p>
          <a:p>
            <a:r>
              <a:rPr lang="en-US" dirty="0" smtClean="0"/>
              <a:t>	Query memory footprint requirements for parameters and scratch space</a:t>
            </a:r>
            <a:endParaRPr lang="en-US" dirty="0"/>
          </a:p>
        </p:txBody>
      </p:sp>
      <p:sp>
        <p:nvSpPr>
          <p:cNvPr id="4" name="Text Placeholder 3"/>
          <p:cNvSpPr>
            <a:spLocks noGrp="1"/>
          </p:cNvSpPr>
          <p:nvPr>
            <p:ph type="body" sz="quarter" idx="10"/>
          </p:nvPr>
        </p:nvSpPr>
        <p:spPr/>
        <p:txBody>
          <a:bodyPr/>
          <a:lstStyle/>
          <a:p>
            <a:r>
              <a:rPr lang="en-US" dirty="0" err="1" smtClean="0"/>
              <a:t>Metacommand</a:t>
            </a:r>
            <a:r>
              <a:rPr lang="en-US" dirty="0" smtClean="0"/>
              <a:t> overview</a:t>
            </a:r>
            <a:endParaRPr lang="en-US" dirty="0"/>
          </a:p>
        </p:txBody>
      </p:sp>
    </p:spTree>
    <p:extLst>
      <p:ext uri="{BB962C8B-B14F-4D97-AF65-F5344CB8AC3E}">
        <p14:creationId xmlns:p14="http://schemas.microsoft.com/office/powerpoint/2010/main" val="169902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a </a:t>
            </a:r>
            <a:r>
              <a:rPr lang="en-US" dirty="0" err="1" smtClean="0"/>
              <a:t>metacommand</a:t>
            </a:r>
            <a:endParaRPr lang="en-US" dirty="0"/>
          </a:p>
        </p:txBody>
      </p:sp>
      <p:sp>
        <p:nvSpPr>
          <p:cNvPr id="3" name="Content Placeholder 2"/>
          <p:cNvSpPr>
            <a:spLocks noGrp="1"/>
          </p:cNvSpPr>
          <p:nvPr>
            <p:ph idx="1"/>
          </p:nvPr>
        </p:nvSpPr>
        <p:spPr/>
        <p:txBody>
          <a:bodyPr/>
          <a:lstStyle/>
          <a:p>
            <a:r>
              <a:rPr lang="en-US" b="1" dirty="0" smtClean="0">
                <a:solidFill>
                  <a:schemeClr val="tx2"/>
                </a:solidFill>
                <a:latin typeface="Courier New" panose="02070309020205020404" pitchFamily="49" charset="0"/>
                <a:cs typeface="Courier New" panose="02070309020205020404" pitchFamily="49" charset="0"/>
              </a:rPr>
              <a:t>Initialize </a:t>
            </a:r>
            <a:r>
              <a:rPr lang="en-US" b="1" dirty="0" err="1" smtClean="0">
                <a:solidFill>
                  <a:schemeClr val="tx2"/>
                </a:solidFill>
                <a:latin typeface="Courier New" panose="02070309020205020404" pitchFamily="49" charset="0"/>
                <a:cs typeface="Courier New" panose="02070309020205020404" pitchFamily="49" charset="0"/>
              </a:rPr>
              <a:t>metacommand</a:t>
            </a:r>
            <a:endParaRPr lang="en-US" b="1" dirty="0" smtClean="0">
              <a:solidFill>
                <a:schemeClr val="tx2"/>
              </a:solidFill>
              <a:latin typeface="Courier New" panose="02070309020205020404" pitchFamily="49" charset="0"/>
              <a:cs typeface="Courier New" panose="02070309020205020404" pitchFamily="49" charset="0"/>
            </a:endParaRPr>
          </a:p>
          <a:p>
            <a:r>
              <a:rPr lang="en-US" dirty="0"/>
              <a:t>	</a:t>
            </a:r>
            <a:r>
              <a:rPr lang="en-US" dirty="0" smtClean="0"/>
              <a:t>Initialize persistent scratch resources of the </a:t>
            </a:r>
            <a:r>
              <a:rPr lang="en-US" dirty="0" err="1" smtClean="0"/>
              <a:t>metacommand</a:t>
            </a:r>
            <a:endParaRPr lang="en-US" dirty="0" smtClean="0"/>
          </a:p>
          <a:p>
            <a:endParaRPr lang="en-US" dirty="0" smtClean="0"/>
          </a:p>
          <a:p>
            <a:r>
              <a:rPr lang="en-US" b="1" dirty="0" smtClean="0">
                <a:solidFill>
                  <a:schemeClr val="tx2"/>
                </a:solidFill>
                <a:latin typeface="Courier New" panose="02070309020205020404" pitchFamily="49" charset="0"/>
                <a:cs typeface="Courier New" panose="02070309020205020404" pitchFamily="49" charset="0"/>
              </a:rPr>
              <a:t>Insert into the command list</a:t>
            </a:r>
          </a:p>
          <a:p>
            <a:r>
              <a:rPr lang="en-US" dirty="0" smtClean="0"/>
              <a:t>	Schedule </a:t>
            </a:r>
            <a:r>
              <a:rPr lang="en-US" dirty="0" err="1" smtClean="0"/>
              <a:t>metacommand</a:t>
            </a:r>
            <a:r>
              <a:rPr lang="en-US" dirty="0" smtClean="0"/>
              <a:t> instance for execution on the command list</a:t>
            </a:r>
          </a:p>
          <a:p>
            <a:endParaRPr lang="en-US" dirty="0"/>
          </a:p>
        </p:txBody>
      </p:sp>
      <p:sp>
        <p:nvSpPr>
          <p:cNvPr id="4" name="Text Placeholder 3"/>
          <p:cNvSpPr>
            <a:spLocks noGrp="1"/>
          </p:cNvSpPr>
          <p:nvPr>
            <p:ph type="body" sz="quarter" idx="10"/>
          </p:nvPr>
        </p:nvSpPr>
        <p:spPr/>
        <p:txBody>
          <a:bodyPr/>
          <a:lstStyle/>
          <a:p>
            <a:r>
              <a:rPr lang="en-US" dirty="0" err="1" smtClean="0"/>
              <a:t>Metacommand</a:t>
            </a:r>
            <a:r>
              <a:rPr lang="en-US" smtClean="0"/>
              <a:t> overview</a:t>
            </a:r>
            <a:endParaRPr lang="en-US" dirty="0"/>
          </a:p>
        </p:txBody>
      </p:sp>
    </p:spTree>
    <p:extLst>
      <p:ext uri="{BB962C8B-B14F-4D97-AF65-F5344CB8AC3E}">
        <p14:creationId xmlns:p14="http://schemas.microsoft.com/office/powerpoint/2010/main" val="184696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a:t>
            </a:r>
            <a:r>
              <a:rPr lang="en-US" dirty="0" smtClean="0"/>
              <a:t> parameters</a:t>
            </a:r>
            <a:endParaRPr lang="en-US" dirty="0"/>
          </a:p>
        </p:txBody>
      </p:sp>
      <p:sp>
        <p:nvSpPr>
          <p:cNvPr id="4" name="Text Placeholder 3"/>
          <p:cNvSpPr>
            <a:spLocks noGrp="1"/>
          </p:cNvSpPr>
          <p:nvPr>
            <p:ph type="body" sz="quarter" idx="10"/>
          </p:nvPr>
        </p:nvSpPr>
        <p:spPr/>
        <p:txBody>
          <a:bodyPr/>
          <a:lstStyle/>
          <a:p>
            <a:r>
              <a:rPr lang="en-US" dirty="0" smtClean="0"/>
              <a:t>Specified in memory structures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3431947"/>
              </p:ext>
            </p:extLst>
          </p:nvPr>
        </p:nvGraphicFramePr>
        <p:xfrm>
          <a:off x="1155262" y="1732460"/>
          <a:ext cx="8903138" cy="1967696"/>
        </p:xfrm>
        <a:graphic>
          <a:graphicData uri="http://schemas.openxmlformats.org/drawingml/2006/table">
            <a:tbl>
              <a:tblPr firstRow="1" bandRow="1">
                <a:tableStyleId>{21E4AEA4-8DFA-4A89-87EB-49C32662AFE0}</a:tableStyleId>
              </a:tblPr>
              <a:tblGrid>
                <a:gridCol w="5367458">
                  <a:extLst>
                    <a:ext uri="{9D8B030D-6E8A-4147-A177-3AD203B41FA5}">
                      <a16:colId xmlns:a16="http://schemas.microsoft.com/office/drawing/2014/main" xmlns="" val="20000"/>
                    </a:ext>
                  </a:extLst>
                </a:gridCol>
                <a:gridCol w="3535680">
                  <a:extLst>
                    <a:ext uri="{9D8B030D-6E8A-4147-A177-3AD203B41FA5}">
                      <a16:colId xmlns:a16="http://schemas.microsoft.com/office/drawing/2014/main" xmlns="" val="20001"/>
                    </a:ext>
                  </a:extLst>
                </a:gridCol>
              </a:tblGrid>
              <a:tr h="382736">
                <a:tc>
                  <a:txBody>
                    <a:bodyPr/>
                    <a:lstStyle/>
                    <a:p>
                      <a:pPr algn="ctr"/>
                      <a:r>
                        <a:rPr lang="en-US" sz="2400" dirty="0" smtClean="0"/>
                        <a:t>Per input,</a:t>
                      </a:r>
                      <a:r>
                        <a:rPr lang="en-US" sz="2400" baseline="0" dirty="0" smtClean="0"/>
                        <a:t> output tensor</a:t>
                      </a:r>
                      <a:endParaRPr lang="en-US"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sz="2400" dirty="0" smtClean="0"/>
                        <a:t>Type</a:t>
                      </a:r>
                      <a:endParaRPr lang="en-US"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392896">
                <a:tc>
                  <a:txBody>
                    <a:bodyPr/>
                    <a:lstStyle/>
                    <a:p>
                      <a:pPr algn="ctr"/>
                      <a:r>
                        <a:rPr lang="en-US" b="0" dirty="0" smtClean="0">
                          <a:solidFill>
                            <a:schemeClr val="bg1"/>
                          </a:solidFill>
                        </a:rPr>
                        <a:t>Location</a:t>
                      </a:r>
                      <a:endParaRPr lang="en-US" b="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b="1" dirty="0" smtClean="0">
                          <a:solidFill>
                            <a:schemeClr val="bg1"/>
                          </a:solidFill>
                        </a:rPr>
                        <a:t>GPU_VIRTUAL_ADDRESS</a:t>
                      </a:r>
                      <a:endParaRPr lang="en-US" b="1"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1"/>
                  </a:ext>
                </a:extLst>
              </a:tr>
              <a:tr h="386080">
                <a:tc>
                  <a:txBody>
                    <a:bodyPr/>
                    <a:lstStyle/>
                    <a:p>
                      <a:pPr algn="ctr"/>
                      <a:r>
                        <a:rPr lang="en-US" b="0" dirty="0" smtClean="0">
                          <a:solidFill>
                            <a:schemeClr val="bg1"/>
                          </a:solidFill>
                        </a:rPr>
                        <a:t>Element</a:t>
                      </a:r>
                      <a:r>
                        <a:rPr lang="en-US" b="0" baseline="0" dirty="0" smtClean="0">
                          <a:solidFill>
                            <a:schemeClr val="bg1"/>
                          </a:solidFill>
                        </a:rPr>
                        <a:t> type</a:t>
                      </a:r>
                      <a:endParaRPr lang="en-US"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r>
                        <a:rPr lang="en-US" b="1" dirty="0" smtClean="0">
                          <a:solidFill>
                            <a:schemeClr val="bg1"/>
                          </a:solidFill>
                        </a:rPr>
                        <a:t>FP32 or FP16</a:t>
                      </a:r>
                      <a:endParaRPr lang="en-US"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10002"/>
                  </a:ext>
                </a:extLst>
              </a:tr>
              <a:tr h="355600">
                <a:tc>
                  <a:txBody>
                    <a:bodyPr/>
                    <a:lstStyle/>
                    <a:p>
                      <a:pPr algn="ctr"/>
                      <a:r>
                        <a:rPr lang="en-US" b="0" dirty="0" smtClean="0">
                          <a:solidFill>
                            <a:schemeClr val="bg1"/>
                          </a:solidFill>
                        </a:rPr>
                        <a:t>Dimensions</a:t>
                      </a:r>
                      <a:endParaRPr lang="en-US"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b="1" dirty="0" smtClean="0">
                          <a:solidFill>
                            <a:schemeClr val="bg1"/>
                          </a:solidFill>
                        </a:rPr>
                        <a:t>{batch, width, height, depth}</a:t>
                      </a:r>
                      <a:endParaRPr lang="en-US"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3"/>
                  </a:ext>
                </a:extLst>
              </a:tr>
              <a:tr h="355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Memory layout</a:t>
                      </a:r>
                      <a:endParaRPr lang="en-US"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r>
                        <a:rPr lang="en-US" b="1" dirty="0" smtClean="0">
                          <a:solidFill>
                            <a:schemeClr val="bg1"/>
                          </a:solidFill>
                        </a:rPr>
                        <a:t>NCHW or hardware native</a:t>
                      </a:r>
                      <a:endParaRPr lang="en-US"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78257376"/>
              </p:ext>
            </p:extLst>
          </p:nvPr>
        </p:nvGraphicFramePr>
        <p:xfrm>
          <a:off x="1155262" y="4106068"/>
          <a:ext cx="8903138" cy="1601936"/>
        </p:xfrm>
        <a:graphic>
          <a:graphicData uri="http://schemas.openxmlformats.org/drawingml/2006/table">
            <a:tbl>
              <a:tblPr firstRow="1" bandRow="1">
                <a:tableStyleId>{21E4AEA4-8DFA-4A89-87EB-49C32662AFE0}</a:tableStyleId>
              </a:tblPr>
              <a:tblGrid>
                <a:gridCol w="5367458">
                  <a:extLst>
                    <a:ext uri="{9D8B030D-6E8A-4147-A177-3AD203B41FA5}">
                      <a16:colId xmlns:a16="http://schemas.microsoft.com/office/drawing/2014/main" xmlns="" val="20000"/>
                    </a:ext>
                  </a:extLst>
                </a:gridCol>
                <a:gridCol w="3535680">
                  <a:extLst>
                    <a:ext uri="{9D8B030D-6E8A-4147-A177-3AD203B41FA5}">
                      <a16:colId xmlns:a16="http://schemas.microsoft.com/office/drawing/2014/main" xmlns="" val="20001"/>
                    </a:ext>
                  </a:extLst>
                </a:gridCol>
              </a:tblGrid>
              <a:tr h="382736">
                <a:tc>
                  <a:txBody>
                    <a:bodyPr/>
                    <a:lstStyle/>
                    <a:p>
                      <a:pPr algn="ctr"/>
                      <a:r>
                        <a:rPr lang="en-US" sz="2400" dirty="0" smtClean="0"/>
                        <a:t>Per </a:t>
                      </a:r>
                      <a:r>
                        <a:rPr lang="en-US" sz="2400" dirty="0" err="1" smtClean="0"/>
                        <a:t>metacommand</a:t>
                      </a:r>
                      <a:r>
                        <a:rPr lang="en-US" sz="2400" baseline="0" dirty="0" smtClean="0"/>
                        <a:t> instance</a:t>
                      </a:r>
                      <a:endParaRPr lang="en-US"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sz="2400" dirty="0" smtClean="0"/>
                        <a:t>Type</a:t>
                      </a:r>
                      <a:endParaRPr lang="en-US"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392896">
                <a:tc>
                  <a:txBody>
                    <a:bodyPr/>
                    <a:lstStyle/>
                    <a:p>
                      <a:pPr algn="ctr"/>
                      <a:r>
                        <a:rPr lang="en-US" b="0" dirty="0" smtClean="0">
                          <a:solidFill>
                            <a:schemeClr val="bg1"/>
                          </a:solidFill>
                        </a:rPr>
                        <a:t>Scratch</a:t>
                      </a:r>
                      <a:endParaRPr lang="en-US" b="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b="1" dirty="0" smtClean="0">
                          <a:solidFill>
                            <a:schemeClr val="bg1"/>
                          </a:solidFill>
                        </a:rPr>
                        <a:t>GPU_VIRTUAL_ADDRESS</a:t>
                      </a:r>
                      <a:endParaRPr lang="en-US" b="1"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1"/>
                  </a:ext>
                </a:extLst>
              </a:tr>
              <a:tr h="386080">
                <a:tc>
                  <a:txBody>
                    <a:bodyPr/>
                    <a:lstStyle/>
                    <a:p>
                      <a:pPr algn="ctr"/>
                      <a:r>
                        <a:rPr lang="en-US" b="0" dirty="0" smtClean="0">
                          <a:solidFill>
                            <a:schemeClr val="bg1"/>
                          </a:solidFill>
                        </a:rPr>
                        <a:t>Persistent</a:t>
                      </a:r>
                      <a:r>
                        <a:rPr lang="en-US" b="0" baseline="0" dirty="0" smtClean="0">
                          <a:solidFill>
                            <a:schemeClr val="bg1"/>
                          </a:solidFill>
                        </a:rPr>
                        <a:t> meta-data</a:t>
                      </a:r>
                      <a:endParaRPr lang="en-US"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r>
                        <a:rPr lang="en-US" b="1" dirty="0" smtClean="0">
                          <a:solidFill>
                            <a:schemeClr val="bg1"/>
                          </a:solidFill>
                        </a:rPr>
                        <a:t>GPU_VIRTUAL_ADDRESS</a:t>
                      </a:r>
                      <a:endParaRPr lang="en-US"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10002"/>
                  </a:ext>
                </a:extLst>
              </a:tr>
              <a:tr h="355600">
                <a:tc>
                  <a:txBody>
                    <a:bodyPr/>
                    <a:lstStyle/>
                    <a:p>
                      <a:pPr algn="ctr"/>
                      <a:r>
                        <a:rPr lang="en-US" b="0" dirty="0" err="1" smtClean="0">
                          <a:solidFill>
                            <a:schemeClr val="bg1"/>
                          </a:solidFill>
                        </a:rPr>
                        <a:t>Metacommand</a:t>
                      </a:r>
                      <a:r>
                        <a:rPr lang="en-US" b="0" dirty="0" smtClean="0">
                          <a:solidFill>
                            <a:schemeClr val="bg1"/>
                          </a:solidFill>
                        </a:rPr>
                        <a:t> options</a:t>
                      </a:r>
                      <a:endParaRPr lang="en-US"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b="1" dirty="0" smtClean="0">
                          <a:solidFill>
                            <a:schemeClr val="bg1"/>
                          </a:solidFill>
                        </a:rPr>
                        <a:t>&lt;varies&gt;</a:t>
                      </a:r>
                      <a:endParaRPr lang="en-US"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9956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81134-37EE-4679-A920-012F1F347DE6}"/>
              </a:ext>
            </a:extLst>
          </p:cNvPr>
          <p:cNvSpPr>
            <a:spLocks noGrp="1"/>
          </p:cNvSpPr>
          <p:nvPr>
            <p:ph type="title"/>
          </p:nvPr>
        </p:nvSpPr>
        <p:spPr/>
        <p:txBody>
          <a:bodyPr/>
          <a:lstStyle/>
          <a:p>
            <a:r>
              <a:rPr lang="en-US" dirty="0"/>
              <a:t>Windows Machine Learning</a:t>
            </a:r>
          </a:p>
        </p:txBody>
      </p:sp>
      <p:sp>
        <p:nvSpPr>
          <p:cNvPr id="3" name="Content Placeholder 2">
            <a:extLst>
              <a:ext uri="{FF2B5EF4-FFF2-40B4-BE49-F238E27FC236}">
                <a16:creationId xmlns:a16="http://schemas.microsoft.com/office/drawing/2014/main" xmlns="" id="{B76A43CE-0AAE-4516-8BB3-E81266BC86A2}"/>
              </a:ext>
            </a:extLst>
          </p:cNvPr>
          <p:cNvSpPr>
            <a:spLocks noGrp="1"/>
          </p:cNvSpPr>
          <p:nvPr>
            <p:ph idx="1"/>
          </p:nvPr>
        </p:nvSpPr>
        <p:spPr>
          <a:xfrm>
            <a:off x="516751" y="2103036"/>
            <a:ext cx="5856020" cy="3718925"/>
          </a:xfrm>
        </p:spPr>
        <p:txBody>
          <a:bodyPr/>
          <a:lstStyle/>
          <a:p>
            <a:pPr defTabSz="822960"/>
            <a:r>
              <a:rPr lang="en-US" sz="1998" dirty="0"/>
              <a:t>Applications of ML to make games more real are rapidly becoming more practical</a:t>
            </a:r>
          </a:p>
          <a:p>
            <a:r>
              <a:rPr lang="en-US" sz="1998" dirty="0"/>
              <a:t>Windows Machine Learning allows developers to utilize trained models for inference on AI capable silicon running with Windows</a:t>
            </a:r>
          </a:p>
          <a:p>
            <a:r>
              <a:rPr lang="en-US" sz="1998" dirty="0"/>
              <a:t>Create ML models with training frameworks, convert to ONNX, and integrate Windows ML in your game workflow</a:t>
            </a:r>
          </a:p>
        </p:txBody>
      </p:sp>
      <p:sp>
        <p:nvSpPr>
          <p:cNvPr id="4" name="Text Placeholder 3">
            <a:extLst>
              <a:ext uri="{FF2B5EF4-FFF2-40B4-BE49-F238E27FC236}">
                <a16:creationId xmlns:a16="http://schemas.microsoft.com/office/drawing/2014/main" xmlns="" id="{E902DE47-1B5F-4099-9E0F-6086ACCB0A5E}"/>
              </a:ext>
            </a:extLst>
          </p:cNvPr>
          <p:cNvSpPr>
            <a:spLocks noGrp="1"/>
          </p:cNvSpPr>
          <p:nvPr>
            <p:ph type="body" sz="quarter" idx="10"/>
          </p:nvPr>
        </p:nvSpPr>
        <p:spPr/>
        <p:txBody>
          <a:bodyPr/>
          <a:lstStyle/>
          <a:p>
            <a:r>
              <a:rPr lang="en-US" dirty="0"/>
              <a:t>Introduction</a:t>
            </a:r>
          </a:p>
        </p:txBody>
      </p:sp>
      <p:pic>
        <p:nvPicPr>
          <p:cNvPr id="7" name="Picture 6">
            <a:extLst>
              <a:ext uri="{FF2B5EF4-FFF2-40B4-BE49-F238E27FC236}">
                <a16:creationId xmlns:a16="http://schemas.microsoft.com/office/drawing/2014/main" xmlns="" id="{B0CE6E95-FEA7-4C1E-8961-3FE7095586DA}"/>
              </a:ext>
            </a:extLst>
          </p:cNvPr>
          <p:cNvPicPr/>
          <p:nvPr/>
        </p:nvPicPr>
        <p:blipFill>
          <a:blip r:embed="rId3">
            <a:extLst>
              <a:ext uri="{28A0092B-C50C-407E-A947-70E740481C1C}">
                <a14:useLocalDpi xmlns:a14="http://schemas.microsoft.com/office/drawing/2010/main" val="0"/>
              </a:ext>
            </a:extLst>
          </a:blip>
          <a:stretch>
            <a:fillRect/>
          </a:stretch>
        </p:blipFill>
        <p:spPr>
          <a:xfrm>
            <a:off x="6715484" y="1816063"/>
            <a:ext cx="3740566" cy="3471170"/>
          </a:xfrm>
          <a:prstGeom prst="rect">
            <a:avLst/>
          </a:prstGeom>
        </p:spPr>
      </p:pic>
      <p:sp>
        <p:nvSpPr>
          <p:cNvPr id="8" name="TextBox 7">
            <a:extLst>
              <a:ext uri="{FF2B5EF4-FFF2-40B4-BE49-F238E27FC236}">
                <a16:creationId xmlns:a16="http://schemas.microsoft.com/office/drawing/2014/main" xmlns="" id="{E16E1BE8-2437-416A-91C8-92E34C06DBBD}"/>
              </a:ext>
            </a:extLst>
          </p:cNvPr>
          <p:cNvSpPr txBox="1"/>
          <p:nvPr/>
        </p:nvSpPr>
        <p:spPr>
          <a:xfrm>
            <a:off x="6970885" y="5442459"/>
            <a:ext cx="3485165" cy="313932"/>
          </a:xfrm>
          <a:prstGeom prst="rect">
            <a:avLst/>
          </a:prstGeom>
          <a:noFill/>
        </p:spPr>
        <p:txBody>
          <a:bodyPr wrap="square" rtlCol="0">
            <a:spAutoFit/>
          </a:bodyPr>
          <a:lstStyle/>
          <a:p>
            <a:r>
              <a:rPr lang="en-US" sz="1440">
                <a:solidFill>
                  <a:schemeClr val="bg1"/>
                </a:solidFill>
              </a:rPr>
              <a:t>ML </a:t>
            </a:r>
            <a:r>
              <a:rPr lang="en-US" sz="1440" err="1">
                <a:solidFill>
                  <a:schemeClr val="bg1"/>
                </a:solidFill>
              </a:rPr>
              <a:t>Superscaling</a:t>
            </a:r>
            <a:r>
              <a:rPr lang="en-US" sz="1440">
                <a:solidFill>
                  <a:schemeClr val="bg1"/>
                </a:solidFill>
              </a:rPr>
              <a:t> vs Bilinear Upscaling </a:t>
            </a:r>
          </a:p>
        </p:txBody>
      </p:sp>
    </p:spTree>
    <p:extLst>
      <p:ext uri="{BB962C8B-B14F-4D97-AF65-F5344CB8AC3E}">
        <p14:creationId xmlns:p14="http://schemas.microsoft.com/office/powerpoint/2010/main" val="196587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a:t>
            </a:r>
            <a:r>
              <a:rPr lang="en-US" dirty="0" smtClean="0"/>
              <a:t> examples</a:t>
            </a:r>
            <a:endParaRPr lang="en-US" dirty="0"/>
          </a:p>
        </p:txBody>
      </p:sp>
    </p:spTree>
    <p:extLst>
      <p:ext uri="{BB962C8B-B14F-4D97-AF65-F5344CB8AC3E}">
        <p14:creationId xmlns:p14="http://schemas.microsoft.com/office/powerpoint/2010/main" val="376592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all elements in the input</a:t>
            </a:r>
            <a:endParaRPr lang="en-US" dirty="0"/>
          </a:p>
        </p:txBody>
      </p:sp>
      <mc:AlternateContent xmlns:mc="http://schemas.openxmlformats.org/markup-compatibility/2006" xmlns:a14="http://schemas.microsoft.com/office/drawing/2010/main">
        <mc:Choice Requires="a14">
          <p:sp>
            <p:nvSpPr>
              <p:cNvPr id="65" name="TextBox 64"/>
              <p:cNvSpPr txBox="1"/>
              <p:nvPr/>
            </p:nvSpPr>
            <p:spPr>
              <a:xfrm>
                <a:off x="5635021" y="3212256"/>
                <a:ext cx="2900093" cy="9848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m:rPr>
                              <m:brk m:alnAt="7"/>
                            </m:rPr>
                            <a:rPr lang="en-US" sz="2800" b="0" i="1" smtClean="0">
                              <a:solidFill>
                                <a:schemeClr val="bg1"/>
                              </a:solidFill>
                              <a:latin typeface="Cambria Math" panose="02040503050406030204" pitchFamily="18" charset="0"/>
                            </a:rPr>
                            <m:t>𝑗</m:t>
                          </m:r>
                        </m:sub>
                        <m:sup/>
                        <m:e>
                          <m:sSub>
                            <m:sSubPr>
                              <m:ctrlPr>
                                <a:rPr lang="en-US" sz="2800" b="0" i="1" smtClean="0">
                                  <a:solidFill>
                                    <a:schemeClr val="bg1"/>
                                  </a:solidFill>
                                  <a:latin typeface="Cambria Math" panose="02040503050406030204" pitchFamily="18" charset="0"/>
                                </a:rPr>
                              </m:ctrlPr>
                            </m:sSubPr>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𝑤</m:t>
                                  </m:r>
                                </m:e>
                                <m:sub>
                                  <m:r>
                                    <a:rPr lang="en-US" sz="2800" b="0" i="1" smtClean="0">
                                      <a:solidFill>
                                        <a:schemeClr val="bg1"/>
                                      </a:solidFill>
                                      <a:latin typeface="Cambria Math" panose="02040503050406030204" pitchFamily="18" charset="0"/>
                                    </a:rPr>
                                    <m:t>𝑖𝑗</m:t>
                                  </m:r>
                                </m:sub>
                              </m:sSub>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𝑥</m:t>
                              </m:r>
                            </m:e>
                            <m:sub>
                              <m:r>
                                <a:rPr lang="en-US" sz="2800" b="0" i="1" smtClean="0">
                                  <a:solidFill>
                                    <a:schemeClr val="bg1"/>
                                  </a:solidFill>
                                  <a:latin typeface="Cambria Math" panose="02040503050406030204" pitchFamily="18" charset="0"/>
                                </a:rPr>
                                <m:t>𝑗</m:t>
                              </m:r>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635021" y="3212256"/>
                <a:ext cx="2900093" cy="984885"/>
              </a:xfrm>
              <a:prstGeom prst="rect">
                <a:avLst/>
              </a:prstGeom>
              <a:blipFill rotWithShape="0">
                <a:blip r:embed="rId3"/>
                <a:stretch>
                  <a:fillRect l="-1261" b="-1852"/>
                </a:stretch>
              </a:blipFill>
              <a:ln w="6350">
                <a:noFill/>
              </a:ln>
            </p:spPr>
            <p:txBody>
              <a:bodyPr/>
              <a:lstStyle/>
              <a:p>
                <a:r>
                  <a:rPr lang="en-US">
                    <a:noFill/>
                  </a:rPr>
                  <a:t> </a:t>
                </a:r>
              </a:p>
            </p:txBody>
          </p:sp>
        </mc:Fallback>
      </mc:AlternateContent>
      <p:sp>
        <p:nvSpPr>
          <p:cNvPr id="67" name="Oval 66"/>
          <p:cNvSpPr/>
          <p:nvPr/>
        </p:nvSpPr>
        <p:spPr>
          <a:xfrm>
            <a:off x="2237953" y="2765903"/>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68" name="Straight Arrow Connector 67"/>
          <p:cNvCxnSpPr>
            <a:stCxn id="67" idx="7"/>
            <a:endCxn id="75" idx="1"/>
          </p:cNvCxnSpPr>
          <p:nvPr/>
        </p:nvCxnSpPr>
        <p:spPr>
          <a:xfrm>
            <a:off x="2553694" y="2817122"/>
            <a:ext cx="1432095" cy="4752"/>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28211"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2" name="Oval 71"/>
          <p:cNvSpPr/>
          <p:nvPr/>
        </p:nvSpPr>
        <p:spPr>
          <a:xfrm>
            <a:off x="2241674"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931616" y="2770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76" name="Oval 75"/>
          <p:cNvSpPr/>
          <p:nvPr/>
        </p:nvSpPr>
        <p:spPr>
          <a:xfrm>
            <a:off x="3931616"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7" name="Oval 76"/>
          <p:cNvSpPr/>
          <p:nvPr/>
        </p:nvSpPr>
        <p:spPr>
          <a:xfrm>
            <a:off x="3931616"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82" name="Straight Arrow Connector 81"/>
          <p:cNvCxnSpPr>
            <a:stCxn id="71" idx="6"/>
            <a:endCxn id="76" idx="2"/>
          </p:cNvCxnSpPr>
          <p:nvPr/>
        </p:nvCxnSpPr>
        <p:spPr>
          <a:xfrm>
            <a:off x="2598125" y="3699921"/>
            <a:ext cx="1333491"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1" idx="7"/>
            <a:endCxn id="75" idx="2"/>
          </p:cNvCxnSpPr>
          <p:nvPr/>
        </p:nvCxnSpPr>
        <p:spPr>
          <a:xfrm flipV="1">
            <a:off x="2543952" y="2945527"/>
            <a:ext cx="1387664" cy="63074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2" idx="7"/>
            <a:endCxn id="75" idx="3"/>
          </p:cNvCxnSpPr>
          <p:nvPr/>
        </p:nvCxnSpPr>
        <p:spPr>
          <a:xfrm flipV="1">
            <a:off x="2557415" y="3069180"/>
            <a:ext cx="1428374" cy="1266234"/>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5"/>
            <a:endCxn id="77" idx="1"/>
          </p:cNvCxnSpPr>
          <p:nvPr/>
        </p:nvCxnSpPr>
        <p:spPr>
          <a:xfrm>
            <a:off x="2553694" y="3064428"/>
            <a:ext cx="1432095" cy="1270986"/>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2" idx="5"/>
            <a:endCxn id="77" idx="3"/>
          </p:cNvCxnSpPr>
          <p:nvPr/>
        </p:nvCxnSpPr>
        <p:spPr>
          <a:xfrm>
            <a:off x="2557415" y="4582720"/>
            <a:ext cx="1428374"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2" idx="6"/>
            <a:endCxn id="76" idx="3"/>
          </p:cNvCxnSpPr>
          <p:nvPr/>
        </p:nvCxnSpPr>
        <p:spPr>
          <a:xfrm flipV="1">
            <a:off x="2611588" y="3823574"/>
            <a:ext cx="1374201"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71" idx="5"/>
            <a:endCxn id="77" idx="2"/>
          </p:cNvCxnSpPr>
          <p:nvPr/>
        </p:nvCxnSpPr>
        <p:spPr>
          <a:xfrm>
            <a:off x="2543952" y="3823574"/>
            <a:ext cx="1387664"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7" idx="6"/>
            <a:endCxn id="76" idx="1"/>
          </p:cNvCxnSpPr>
          <p:nvPr/>
        </p:nvCxnSpPr>
        <p:spPr>
          <a:xfrm>
            <a:off x="2607867" y="2940775"/>
            <a:ext cx="1377922"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2909222" y="2223448"/>
                <a:ext cx="775212"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𝑖𝑗</m:t>
                          </m:r>
                        </m:sub>
                      </m:sSub>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909222" y="2223448"/>
                <a:ext cx="775212" cy="5579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22229" y="2160697"/>
                <a:ext cx="58868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𝑦</m:t>
                          </m:r>
                        </m:e>
                        <m:sub>
                          <m:r>
                            <a:rPr lang="en-US" sz="2800" i="1">
                              <a:solidFill>
                                <a:schemeClr val="bg1"/>
                              </a:solidFill>
                              <a:latin typeface="Cambria Math" panose="02040503050406030204" pitchFamily="18" charset="0"/>
                            </a:rPr>
                            <m:t>𝑖</m:t>
                          </m:r>
                        </m:sub>
                      </m:sSub>
                    </m:oMath>
                  </m:oMathPara>
                </a14:m>
                <a:endParaRPr lang="en-US" sz="2800" dirty="0"/>
              </a:p>
            </p:txBody>
          </p:sp>
        </mc:Choice>
        <mc:Fallback xmlns="">
          <p:sp>
            <p:nvSpPr>
              <p:cNvPr id="24" name="Rectangle 23"/>
              <p:cNvSpPr>
                <a:spLocks noRot="1" noChangeAspect="1" noMove="1" noResize="1" noEditPoints="1" noAdjustHandles="1" noChangeArrowheads="1" noChangeShapeType="1" noTextEdit="1"/>
              </p:cNvSpPr>
              <p:nvPr/>
            </p:nvSpPr>
            <p:spPr>
              <a:xfrm>
                <a:off x="3822229" y="2160697"/>
                <a:ext cx="588687"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171973" y="2149417"/>
                <a:ext cx="586571"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𝑗</m:t>
                          </m:r>
                        </m:sub>
                      </m:sSub>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2171973" y="2149417"/>
                <a:ext cx="586571" cy="55791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752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Arrow Connector 86"/>
          <p:cNvCxnSpPr>
            <a:stCxn id="72" idx="6"/>
            <a:endCxn id="76" idx="3"/>
          </p:cNvCxnSpPr>
          <p:nvPr/>
        </p:nvCxnSpPr>
        <p:spPr>
          <a:xfrm flipV="1">
            <a:off x="2611588" y="3823574"/>
            <a:ext cx="1374201"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71" idx="5"/>
            <a:endCxn id="77" idx="2"/>
          </p:cNvCxnSpPr>
          <p:nvPr/>
        </p:nvCxnSpPr>
        <p:spPr>
          <a:xfrm>
            <a:off x="2543952" y="3823574"/>
            <a:ext cx="1387664"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Fully connected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all elements in the input</a:t>
            </a:r>
            <a:endParaRPr lang="en-US" dirty="0"/>
          </a:p>
        </p:txBody>
      </p:sp>
      <mc:AlternateContent xmlns:mc="http://schemas.openxmlformats.org/markup-compatibility/2006" xmlns:a14="http://schemas.microsoft.com/office/drawing/2010/main">
        <mc:Choice Requires="a14">
          <p:sp>
            <p:nvSpPr>
              <p:cNvPr id="65" name="TextBox 64"/>
              <p:cNvSpPr txBox="1"/>
              <p:nvPr/>
            </p:nvSpPr>
            <p:spPr>
              <a:xfrm>
                <a:off x="5635021" y="3212256"/>
                <a:ext cx="2900093" cy="9848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m:rPr>
                              <m:brk m:alnAt="7"/>
                            </m:rPr>
                            <a:rPr lang="en-US" sz="2800" b="0" i="1" smtClean="0">
                              <a:solidFill>
                                <a:schemeClr val="bg1"/>
                              </a:solidFill>
                              <a:latin typeface="Cambria Math" panose="02040503050406030204" pitchFamily="18" charset="0"/>
                            </a:rPr>
                            <m:t>𝑗</m:t>
                          </m:r>
                        </m:sub>
                        <m:sup/>
                        <m:e>
                          <m:sSub>
                            <m:sSubPr>
                              <m:ctrlPr>
                                <a:rPr lang="en-US" sz="2800" b="0" i="1" smtClean="0">
                                  <a:solidFill>
                                    <a:schemeClr val="bg1"/>
                                  </a:solidFill>
                                  <a:latin typeface="Cambria Math" panose="02040503050406030204" pitchFamily="18" charset="0"/>
                                </a:rPr>
                              </m:ctrlPr>
                            </m:sSubPr>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𝑤</m:t>
                                  </m:r>
                                </m:e>
                                <m:sub>
                                  <m:r>
                                    <a:rPr lang="en-US" sz="2800" b="0" i="1" smtClean="0">
                                      <a:solidFill>
                                        <a:schemeClr val="bg1"/>
                                      </a:solidFill>
                                      <a:latin typeface="Cambria Math" panose="02040503050406030204" pitchFamily="18" charset="0"/>
                                    </a:rPr>
                                    <m:t>𝑖𝑗</m:t>
                                  </m:r>
                                </m:sub>
                              </m:sSub>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𝑥</m:t>
                              </m:r>
                            </m:e>
                            <m:sub>
                              <m:r>
                                <a:rPr lang="en-US" sz="2800" b="0" i="1" smtClean="0">
                                  <a:solidFill>
                                    <a:schemeClr val="bg1"/>
                                  </a:solidFill>
                                  <a:latin typeface="Cambria Math" panose="02040503050406030204" pitchFamily="18" charset="0"/>
                                </a:rPr>
                                <m:t>𝑗</m:t>
                              </m:r>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635021" y="3212256"/>
                <a:ext cx="2900093" cy="984885"/>
              </a:xfrm>
              <a:prstGeom prst="rect">
                <a:avLst/>
              </a:prstGeom>
              <a:blipFill rotWithShape="0">
                <a:blip r:embed="rId3"/>
                <a:stretch>
                  <a:fillRect l="-1261" b="-1852"/>
                </a:stretch>
              </a:blipFill>
              <a:ln w="6350">
                <a:noFill/>
              </a:ln>
            </p:spPr>
            <p:txBody>
              <a:bodyPr/>
              <a:lstStyle/>
              <a:p>
                <a:r>
                  <a:rPr lang="en-US">
                    <a:noFill/>
                  </a:rPr>
                  <a:t> </a:t>
                </a:r>
              </a:p>
            </p:txBody>
          </p:sp>
        </mc:Fallback>
      </mc:AlternateContent>
      <p:sp>
        <p:nvSpPr>
          <p:cNvPr id="67" name="Oval 66"/>
          <p:cNvSpPr/>
          <p:nvPr/>
        </p:nvSpPr>
        <p:spPr>
          <a:xfrm>
            <a:off x="2237953" y="2765903"/>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68" name="Straight Arrow Connector 67"/>
          <p:cNvCxnSpPr>
            <a:stCxn id="67" idx="7"/>
            <a:endCxn id="75" idx="1"/>
          </p:cNvCxnSpPr>
          <p:nvPr/>
        </p:nvCxnSpPr>
        <p:spPr>
          <a:xfrm>
            <a:off x="2553694" y="2817122"/>
            <a:ext cx="1432095" cy="4752"/>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28211"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2" name="Oval 71"/>
          <p:cNvSpPr/>
          <p:nvPr/>
        </p:nvSpPr>
        <p:spPr>
          <a:xfrm>
            <a:off x="2241674"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931616" y="2770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76" name="Oval 75"/>
          <p:cNvSpPr/>
          <p:nvPr/>
        </p:nvSpPr>
        <p:spPr>
          <a:xfrm>
            <a:off x="3931616" y="352504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7" name="Oval 76"/>
          <p:cNvSpPr/>
          <p:nvPr/>
        </p:nvSpPr>
        <p:spPr>
          <a:xfrm>
            <a:off x="3931616" y="42841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cxnSp>
        <p:nvCxnSpPr>
          <p:cNvPr id="82" name="Straight Arrow Connector 81"/>
          <p:cNvCxnSpPr>
            <a:stCxn id="71" idx="6"/>
            <a:endCxn id="76" idx="2"/>
          </p:cNvCxnSpPr>
          <p:nvPr/>
        </p:nvCxnSpPr>
        <p:spPr>
          <a:xfrm>
            <a:off x="2598125" y="3699921"/>
            <a:ext cx="1333491"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5"/>
            <a:endCxn id="77" idx="1"/>
          </p:cNvCxnSpPr>
          <p:nvPr/>
        </p:nvCxnSpPr>
        <p:spPr>
          <a:xfrm>
            <a:off x="2553694" y="3064428"/>
            <a:ext cx="1432095" cy="1270986"/>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2" idx="5"/>
            <a:endCxn id="77" idx="3"/>
          </p:cNvCxnSpPr>
          <p:nvPr/>
        </p:nvCxnSpPr>
        <p:spPr>
          <a:xfrm>
            <a:off x="2557415" y="4582720"/>
            <a:ext cx="1428374"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7" idx="6"/>
            <a:endCxn id="76" idx="1"/>
          </p:cNvCxnSpPr>
          <p:nvPr/>
        </p:nvCxnSpPr>
        <p:spPr>
          <a:xfrm>
            <a:off x="2607867" y="2940775"/>
            <a:ext cx="1377922"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2" idx="7"/>
            <a:endCxn id="75" idx="3"/>
          </p:cNvCxnSpPr>
          <p:nvPr/>
        </p:nvCxnSpPr>
        <p:spPr>
          <a:xfrm flipV="1">
            <a:off x="2557415" y="3069180"/>
            <a:ext cx="1428374" cy="1266234"/>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1" idx="7"/>
            <a:endCxn id="75" idx="2"/>
          </p:cNvCxnSpPr>
          <p:nvPr/>
        </p:nvCxnSpPr>
        <p:spPr>
          <a:xfrm flipV="1">
            <a:off x="2543952" y="2945527"/>
            <a:ext cx="1387664" cy="63074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2909222" y="2223448"/>
                <a:ext cx="775212"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𝑖𝑗</m:t>
                          </m:r>
                        </m:sub>
                      </m:sSub>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2909222" y="2223448"/>
                <a:ext cx="775212" cy="5579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71973" y="2149417"/>
                <a:ext cx="586571"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𝑗</m:t>
                          </m:r>
                        </m:sub>
                      </m:sSub>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171973" y="2149417"/>
                <a:ext cx="586571" cy="5579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822229" y="2160697"/>
                <a:ext cx="58868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𝑦</m:t>
                          </m:r>
                        </m:e>
                        <m:sub>
                          <m:r>
                            <a:rPr lang="en-US" sz="2800" i="1">
                              <a:solidFill>
                                <a:schemeClr val="bg1"/>
                              </a:solidFill>
                              <a:latin typeface="Cambria Math" panose="02040503050406030204" pitchFamily="18" charset="0"/>
                            </a:rPr>
                            <m:t>𝑖</m:t>
                          </m:r>
                        </m:sub>
                      </m:sSub>
                    </m:oMath>
                  </m:oMathPara>
                </a14:m>
                <a:endParaRPr lang="en-US" sz="2800" dirty="0"/>
              </a:p>
            </p:txBody>
          </p:sp>
        </mc:Choice>
        <mc:Fallback xmlns="">
          <p:sp>
            <p:nvSpPr>
              <p:cNvPr id="6" name="Rectangle 5"/>
              <p:cNvSpPr>
                <a:spLocks noRot="1" noChangeAspect="1" noMove="1" noResize="1" noEditPoints="1" noAdjustHandles="1" noChangeArrowheads="1" noChangeShapeType="1" noTextEdit="1"/>
              </p:cNvSpPr>
              <p:nvPr/>
            </p:nvSpPr>
            <p:spPr>
              <a:xfrm>
                <a:off x="3822229" y="2160697"/>
                <a:ext cx="588687"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8446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all elements in the input</a:t>
            </a:r>
            <a:endParaRPr lang="en-US" dirty="0"/>
          </a:p>
        </p:txBody>
      </p:sp>
      <mc:AlternateContent xmlns:mc="http://schemas.openxmlformats.org/markup-compatibility/2006" xmlns:a14="http://schemas.microsoft.com/office/drawing/2010/main">
        <mc:Choice Requires="a14">
          <p:sp>
            <p:nvSpPr>
              <p:cNvPr id="65" name="TextBox 64"/>
              <p:cNvSpPr txBox="1"/>
              <p:nvPr/>
            </p:nvSpPr>
            <p:spPr>
              <a:xfrm>
                <a:off x="5635021" y="3212256"/>
                <a:ext cx="2900093" cy="9848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m:rPr>
                              <m:brk m:alnAt="7"/>
                            </m:rPr>
                            <a:rPr lang="en-US" sz="2800" b="0" i="1" smtClean="0">
                              <a:solidFill>
                                <a:schemeClr val="bg1"/>
                              </a:solidFill>
                              <a:latin typeface="Cambria Math" panose="02040503050406030204" pitchFamily="18" charset="0"/>
                            </a:rPr>
                            <m:t>𝑗</m:t>
                          </m:r>
                        </m:sub>
                        <m:sup/>
                        <m:e>
                          <m:sSub>
                            <m:sSubPr>
                              <m:ctrlPr>
                                <a:rPr lang="en-US" sz="2800" b="0" i="1" smtClean="0">
                                  <a:solidFill>
                                    <a:schemeClr val="bg1"/>
                                  </a:solidFill>
                                  <a:latin typeface="Cambria Math" panose="02040503050406030204" pitchFamily="18" charset="0"/>
                                </a:rPr>
                              </m:ctrlPr>
                            </m:sSubPr>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𝑤</m:t>
                                  </m:r>
                                </m:e>
                                <m:sub>
                                  <m:r>
                                    <a:rPr lang="en-US" sz="2800" b="0" i="1" smtClean="0">
                                      <a:solidFill>
                                        <a:schemeClr val="bg1"/>
                                      </a:solidFill>
                                      <a:latin typeface="Cambria Math" panose="02040503050406030204" pitchFamily="18" charset="0"/>
                                    </a:rPr>
                                    <m:t>𝑖𝑗</m:t>
                                  </m:r>
                                </m:sub>
                              </m:sSub>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𝑥</m:t>
                              </m:r>
                            </m:e>
                            <m:sub>
                              <m:r>
                                <a:rPr lang="en-US" sz="2800" b="0" i="1" smtClean="0">
                                  <a:solidFill>
                                    <a:schemeClr val="bg1"/>
                                  </a:solidFill>
                                  <a:latin typeface="Cambria Math" panose="02040503050406030204" pitchFamily="18" charset="0"/>
                                </a:rPr>
                                <m:t>𝑗</m:t>
                              </m:r>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635021" y="3212256"/>
                <a:ext cx="2900093" cy="984885"/>
              </a:xfrm>
              <a:prstGeom prst="rect">
                <a:avLst/>
              </a:prstGeom>
              <a:blipFill rotWithShape="0">
                <a:blip r:embed="rId3"/>
                <a:stretch>
                  <a:fillRect l="-1261" b="-1852"/>
                </a:stretch>
              </a:blipFill>
              <a:ln w="6350">
                <a:noFill/>
              </a:ln>
            </p:spPr>
            <p:txBody>
              <a:bodyPr/>
              <a:lstStyle/>
              <a:p>
                <a:r>
                  <a:rPr lang="en-US">
                    <a:noFill/>
                  </a:rPr>
                  <a:t> </a:t>
                </a:r>
              </a:p>
            </p:txBody>
          </p:sp>
        </mc:Fallback>
      </mc:AlternateContent>
      <p:sp>
        <p:nvSpPr>
          <p:cNvPr id="67" name="Oval 66"/>
          <p:cNvSpPr/>
          <p:nvPr/>
        </p:nvSpPr>
        <p:spPr>
          <a:xfrm>
            <a:off x="2237953" y="2765903"/>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68" name="Straight Arrow Connector 67"/>
          <p:cNvCxnSpPr>
            <a:stCxn id="67" idx="7"/>
            <a:endCxn id="75" idx="1"/>
          </p:cNvCxnSpPr>
          <p:nvPr/>
        </p:nvCxnSpPr>
        <p:spPr>
          <a:xfrm>
            <a:off x="2553694" y="2817122"/>
            <a:ext cx="1432095" cy="475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28211"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2" name="Oval 71"/>
          <p:cNvSpPr/>
          <p:nvPr/>
        </p:nvSpPr>
        <p:spPr>
          <a:xfrm>
            <a:off x="2241674"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931616" y="2770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6" name="Oval 75"/>
          <p:cNvSpPr/>
          <p:nvPr/>
        </p:nvSpPr>
        <p:spPr>
          <a:xfrm>
            <a:off x="3931616"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7" name="Oval 76"/>
          <p:cNvSpPr/>
          <p:nvPr/>
        </p:nvSpPr>
        <p:spPr>
          <a:xfrm>
            <a:off x="3931616" y="42841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cxnSp>
        <p:nvCxnSpPr>
          <p:cNvPr id="83" name="Straight Arrow Connector 82"/>
          <p:cNvCxnSpPr>
            <a:stCxn id="71" idx="7"/>
            <a:endCxn id="75" idx="2"/>
          </p:cNvCxnSpPr>
          <p:nvPr/>
        </p:nvCxnSpPr>
        <p:spPr>
          <a:xfrm flipV="1">
            <a:off x="2543952" y="2945527"/>
            <a:ext cx="1387664" cy="63074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2" idx="7"/>
            <a:endCxn id="75" idx="3"/>
          </p:cNvCxnSpPr>
          <p:nvPr/>
        </p:nvCxnSpPr>
        <p:spPr>
          <a:xfrm flipV="1">
            <a:off x="2557415" y="3069180"/>
            <a:ext cx="1428374" cy="1266234"/>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5"/>
            <a:endCxn id="77" idx="1"/>
          </p:cNvCxnSpPr>
          <p:nvPr/>
        </p:nvCxnSpPr>
        <p:spPr>
          <a:xfrm>
            <a:off x="2553694" y="3064428"/>
            <a:ext cx="1432095" cy="1270986"/>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2" idx="5"/>
            <a:endCxn id="77" idx="3"/>
          </p:cNvCxnSpPr>
          <p:nvPr/>
        </p:nvCxnSpPr>
        <p:spPr>
          <a:xfrm>
            <a:off x="2557415" y="4582720"/>
            <a:ext cx="1428374"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71" idx="5"/>
            <a:endCxn id="77" idx="2"/>
          </p:cNvCxnSpPr>
          <p:nvPr/>
        </p:nvCxnSpPr>
        <p:spPr>
          <a:xfrm>
            <a:off x="2543952" y="3823574"/>
            <a:ext cx="1387664"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1" idx="6"/>
            <a:endCxn id="76" idx="2"/>
          </p:cNvCxnSpPr>
          <p:nvPr/>
        </p:nvCxnSpPr>
        <p:spPr>
          <a:xfrm>
            <a:off x="2598125" y="3699921"/>
            <a:ext cx="1333491"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2" idx="6"/>
            <a:endCxn id="76" idx="3"/>
          </p:cNvCxnSpPr>
          <p:nvPr/>
        </p:nvCxnSpPr>
        <p:spPr>
          <a:xfrm flipV="1">
            <a:off x="2611588" y="3823574"/>
            <a:ext cx="1374201"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7" idx="6"/>
            <a:endCxn id="76" idx="1"/>
          </p:cNvCxnSpPr>
          <p:nvPr/>
        </p:nvCxnSpPr>
        <p:spPr>
          <a:xfrm>
            <a:off x="2607867" y="2940775"/>
            <a:ext cx="1377922"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2909222" y="2223448"/>
                <a:ext cx="775212"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𝑖𝑗</m:t>
                          </m:r>
                        </m:sub>
                      </m:sSub>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2909222" y="2223448"/>
                <a:ext cx="775212" cy="5579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171973" y="2149417"/>
                <a:ext cx="586571"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𝑗</m:t>
                          </m:r>
                        </m:sub>
                      </m:sSub>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2171973" y="2149417"/>
                <a:ext cx="586571" cy="5579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22229" y="2160697"/>
                <a:ext cx="58868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𝑦</m:t>
                          </m:r>
                        </m:e>
                        <m:sub>
                          <m:r>
                            <a:rPr lang="en-US" sz="2800" i="1">
                              <a:solidFill>
                                <a:schemeClr val="bg1"/>
                              </a:solidFill>
                              <a:latin typeface="Cambria Math" panose="02040503050406030204" pitchFamily="18" charset="0"/>
                            </a:rPr>
                            <m:t>𝑖</m:t>
                          </m:r>
                        </m:sub>
                      </m:sSub>
                    </m:oMath>
                  </m:oMathPara>
                </a14:m>
                <a:endParaRPr lang="en-US" sz="2800" dirty="0"/>
              </a:p>
            </p:txBody>
          </p:sp>
        </mc:Choice>
        <mc:Fallback xmlns="">
          <p:sp>
            <p:nvSpPr>
              <p:cNvPr id="24" name="Rectangle 23"/>
              <p:cNvSpPr>
                <a:spLocks noRot="1" noChangeAspect="1" noMove="1" noResize="1" noEditPoints="1" noAdjustHandles="1" noChangeArrowheads="1" noChangeShapeType="1" noTextEdit="1"/>
              </p:cNvSpPr>
              <p:nvPr/>
            </p:nvSpPr>
            <p:spPr>
              <a:xfrm>
                <a:off x="3822229" y="2160697"/>
                <a:ext cx="588687"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386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all elements in the input</a:t>
            </a:r>
            <a:endParaRPr lang="en-US" dirty="0"/>
          </a:p>
        </p:txBody>
      </p:sp>
      <mc:AlternateContent xmlns:mc="http://schemas.openxmlformats.org/markup-compatibility/2006" xmlns:a14="http://schemas.microsoft.com/office/drawing/2010/main">
        <mc:Choice Requires="a14">
          <p:sp>
            <p:nvSpPr>
              <p:cNvPr id="65" name="TextBox 64"/>
              <p:cNvSpPr txBox="1"/>
              <p:nvPr/>
            </p:nvSpPr>
            <p:spPr>
              <a:xfrm>
                <a:off x="5635021" y="3212256"/>
                <a:ext cx="2900093" cy="9848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m:rPr>
                              <m:brk m:alnAt="7"/>
                            </m:rPr>
                            <a:rPr lang="en-US" sz="2800" b="0" i="1" smtClean="0">
                              <a:solidFill>
                                <a:schemeClr val="bg1"/>
                              </a:solidFill>
                              <a:latin typeface="Cambria Math" panose="02040503050406030204" pitchFamily="18" charset="0"/>
                            </a:rPr>
                            <m:t>𝑗</m:t>
                          </m:r>
                        </m:sub>
                        <m:sup/>
                        <m:e>
                          <m:sSub>
                            <m:sSubPr>
                              <m:ctrlPr>
                                <a:rPr lang="en-US" sz="2800" b="0" i="1" smtClean="0">
                                  <a:solidFill>
                                    <a:schemeClr val="bg1"/>
                                  </a:solidFill>
                                  <a:latin typeface="Cambria Math" panose="02040503050406030204" pitchFamily="18" charset="0"/>
                                </a:rPr>
                              </m:ctrlPr>
                            </m:sSubPr>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𝑤</m:t>
                                  </m:r>
                                </m:e>
                                <m:sub>
                                  <m:r>
                                    <a:rPr lang="en-US" sz="2800" b="0" i="1" smtClean="0">
                                      <a:solidFill>
                                        <a:schemeClr val="bg1"/>
                                      </a:solidFill>
                                      <a:latin typeface="Cambria Math" panose="02040503050406030204" pitchFamily="18" charset="0"/>
                                    </a:rPr>
                                    <m:t>𝑖𝑗</m:t>
                                  </m:r>
                                </m:sub>
                              </m:sSub>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𝑥</m:t>
                              </m:r>
                            </m:e>
                            <m:sub>
                              <m:r>
                                <a:rPr lang="en-US" sz="2800" b="0" i="1" smtClean="0">
                                  <a:solidFill>
                                    <a:schemeClr val="bg1"/>
                                  </a:solidFill>
                                  <a:latin typeface="Cambria Math" panose="02040503050406030204" pitchFamily="18" charset="0"/>
                                </a:rPr>
                                <m:t>𝑗</m:t>
                              </m:r>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635021" y="3212256"/>
                <a:ext cx="2900093" cy="984885"/>
              </a:xfrm>
              <a:prstGeom prst="rect">
                <a:avLst/>
              </a:prstGeom>
              <a:blipFill rotWithShape="0">
                <a:blip r:embed="rId3"/>
                <a:stretch>
                  <a:fillRect l="-1261" b="-1852"/>
                </a:stretch>
              </a:blipFill>
              <a:ln w="6350">
                <a:noFill/>
              </a:ln>
            </p:spPr>
            <p:txBody>
              <a:bodyPr/>
              <a:lstStyle/>
              <a:p>
                <a:r>
                  <a:rPr lang="en-US">
                    <a:noFill/>
                  </a:rPr>
                  <a:t> </a:t>
                </a:r>
              </a:p>
            </p:txBody>
          </p:sp>
        </mc:Fallback>
      </mc:AlternateContent>
      <p:sp>
        <p:nvSpPr>
          <p:cNvPr id="67" name="Oval 66"/>
          <p:cNvSpPr/>
          <p:nvPr/>
        </p:nvSpPr>
        <p:spPr>
          <a:xfrm>
            <a:off x="2237953" y="2765903"/>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68" name="Straight Arrow Connector 67"/>
          <p:cNvCxnSpPr>
            <a:stCxn id="67" idx="7"/>
            <a:endCxn id="75" idx="1"/>
          </p:cNvCxnSpPr>
          <p:nvPr/>
        </p:nvCxnSpPr>
        <p:spPr>
          <a:xfrm>
            <a:off x="2553694" y="2817122"/>
            <a:ext cx="1432095" cy="475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28211" y="352504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2" name="Oval 71"/>
          <p:cNvSpPr/>
          <p:nvPr/>
        </p:nvSpPr>
        <p:spPr>
          <a:xfrm>
            <a:off x="2241674"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931616" y="2770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6" name="Oval 75"/>
          <p:cNvSpPr/>
          <p:nvPr/>
        </p:nvSpPr>
        <p:spPr>
          <a:xfrm>
            <a:off x="3931616" y="352504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7" name="Oval 76"/>
          <p:cNvSpPr/>
          <p:nvPr/>
        </p:nvSpPr>
        <p:spPr>
          <a:xfrm>
            <a:off x="3931616" y="42841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82" name="Straight Arrow Connector 81"/>
          <p:cNvCxnSpPr>
            <a:stCxn id="71" idx="6"/>
            <a:endCxn id="76" idx="2"/>
          </p:cNvCxnSpPr>
          <p:nvPr/>
        </p:nvCxnSpPr>
        <p:spPr>
          <a:xfrm>
            <a:off x="2598125" y="3699921"/>
            <a:ext cx="1333491"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1" idx="7"/>
            <a:endCxn id="75" idx="2"/>
          </p:cNvCxnSpPr>
          <p:nvPr/>
        </p:nvCxnSpPr>
        <p:spPr>
          <a:xfrm flipV="1">
            <a:off x="2543952" y="2945527"/>
            <a:ext cx="1387664" cy="63074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2" idx="7"/>
            <a:endCxn id="75" idx="3"/>
          </p:cNvCxnSpPr>
          <p:nvPr/>
        </p:nvCxnSpPr>
        <p:spPr>
          <a:xfrm flipV="1">
            <a:off x="2557415" y="3069180"/>
            <a:ext cx="1428374" cy="1266234"/>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2" idx="6"/>
            <a:endCxn id="76" idx="3"/>
          </p:cNvCxnSpPr>
          <p:nvPr/>
        </p:nvCxnSpPr>
        <p:spPr>
          <a:xfrm flipV="1">
            <a:off x="2611588" y="3823574"/>
            <a:ext cx="1374201"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7" idx="6"/>
            <a:endCxn id="76" idx="1"/>
          </p:cNvCxnSpPr>
          <p:nvPr/>
        </p:nvCxnSpPr>
        <p:spPr>
          <a:xfrm>
            <a:off x="2607867" y="2940775"/>
            <a:ext cx="1377922" cy="635493"/>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5"/>
            <a:endCxn id="77" idx="1"/>
          </p:cNvCxnSpPr>
          <p:nvPr/>
        </p:nvCxnSpPr>
        <p:spPr>
          <a:xfrm>
            <a:off x="2553694" y="3064428"/>
            <a:ext cx="1432095" cy="1270986"/>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2" idx="5"/>
            <a:endCxn id="77" idx="3"/>
          </p:cNvCxnSpPr>
          <p:nvPr/>
        </p:nvCxnSpPr>
        <p:spPr>
          <a:xfrm>
            <a:off x="2557415" y="4582720"/>
            <a:ext cx="1428374"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71" idx="5"/>
            <a:endCxn id="77" idx="2"/>
          </p:cNvCxnSpPr>
          <p:nvPr/>
        </p:nvCxnSpPr>
        <p:spPr>
          <a:xfrm>
            <a:off x="2543952" y="3823574"/>
            <a:ext cx="1387664" cy="63549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2909222" y="2223448"/>
                <a:ext cx="775212"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𝑖𝑗</m:t>
                          </m:r>
                        </m:sub>
                      </m:sSub>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2909222" y="2223448"/>
                <a:ext cx="775212" cy="5579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171973" y="2149417"/>
                <a:ext cx="586571" cy="5579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𝑗</m:t>
                          </m:r>
                        </m:sub>
                      </m:sSub>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2171973" y="2149417"/>
                <a:ext cx="586571" cy="5579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22229" y="2160697"/>
                <a:ext cx="58868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𝑦</m:t>
                          </m:r>
                        </m:e>
                        <m:sub>
                          <m:r>
                            <a:rPr lang="en-US" sz="2800" i="1">
                              <a:solidFill>
                                <a:schemeClr val="bg1"/>
                              </a:solidFill>
                              <a:latin typeface="Cambria Math" panose="02040503050406030204" pitchFamily="18" charset="0"/>
                            </a:rPr>
                            <m:t>𝑖</m:t>
                          </m:r>
                        </m:sub>
                      </m:sSub>
                    </m:oMath>
                  </m:oMathPara>
                </a14:m>
                <a:endParaRPr lang="en-US" sz="2800" dirty="0"/>
              </a:p>
            </p:txBody>
          </p:sp>
        </mc:Choice>
        <mc:Fallback xmlns="">
          <p:sp>
            <p:nvSpPr>
              <p:cNvPr id="24" name="Rectangle 23"/>
              <p:cNvSpPr>
                <a:spLocks noRot="1" noChangeAspect="1" noMove="1" noResize="1" noEditPoints="1" noAdjustHandles="1" noChangeArrowheads="1" noChangeShapeType="1" noTextEdit="1"/>
              </p:cNvSpPr>
              <p:nvPr/>
            </p:nvSpPr>
            <p:spPr>
              <a:xfrm>
                <a:off x="3822229" y="2160697"/>
                <a:ext cx="588687"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789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operation as a matrix multiplication</a:t>
            </a:r>
            <a:endParaRPr lang="en-US" dirty="0"/>
          </a:p>
        </p:txBody>
      </p:sp>
    </p:spTree>
    <p:extLst>
      <p:ext uri="{BB962C8B-B14F-4D97-AF65-F5344CB8AC3E}">
        <p14:creationId xmlns:p14="http://schemas.microsoft.com/office/powerpoint/2010/main" val="9283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connected operator</a:t>
            </a:r>
            <a:endParaRPr lang="en-US" dirty="0"/>
          </a:p>
        </p:txBody>
      </p:sp>
      <p:sp>
        <p:nvSpPr>
          <p:cNvPr id="4" name="Text Placeholder 3"/>
          <p:cNvSpPr>
            <a:spLocks noGrp="1"/>
          </p:cNvSpPr>
          <p:nvPr>
            <p:ph type="body" sz="quarter" idx="10"/>
          </p:nvPr>
        </p:nvSpPr>
        <p:spPr/>
        <p:txBody>
          <a:bodyPr/>
          <a:lstStyle/>
          <a:p>
            <a:r>
              <a:rPr lang="en-US" dirty="0" smtClean="0"/>
              <a:t>As matrix multiplication</a:t>
            </a:r>
            <a:endParaRPr lang="en-US" dirty="0"/>
          </a:p>
        </p:txBody>
      </p:sp>
      <p:sp>
        <p:nvSpPr>
          <p:cNvPr id="102" name="TextBox 101"/>
          <p:cNvSpPr txBox="1"/>
          <p:nvPr/>
        </p:nvSpPr>
        <p:spPr>
          <a:xfrm>
            <a:off x="7199683" y="3352512"/>
            <a:ext cx="37221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dirty="0" smtClean="0">
                <a:solidFill>
                  <a:schemeClr val="bg1"/>
                </a:solidFill>
              </a:rPr>
              <a:t>=</a:t>
            </a:r>
          </a:p>
        </p:txBody>
      </p:sp>
      <p:sp>
        <p:nvSpPr>
          <p:cNvPr id="103" name="TextBox 102"/>
          <p:cNvSpPr txBox="1"/>
          <p:nvPr/>
        </p:nvSpPr>
        <p:spPr>
          <a:xfrm>
            <a:off x="5212787" y="3416986"/>
            <a:ext cx="373821"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4000" dirty="0">
                <a:solidFill>
                  <a:schemeClr val="bg1"/>
                </a:solidFill>
              </a:rPr>
              <a:t>*</a:t>
            </a:r>
            <a:endParaRPr lang="en-US" sz="4000" dirty="0" smtClean="0">
              <a:solidFill>
                <a:schemeClr val="bg1"/>
              </a:solidFill>
            </a:endParaRPr>
          </a:p>
        </p:txBody>
      </p:sp>
      <p:grpSp>
        <p:nvGrpSpPr>
          <p:cNvPr id="214" name="Group 213"/>
          <p:cNvGrpSpPr/>
          <p:nvPr/>
        </p:nvGrpSpPr>
        <p:grpSpPr>
          <a:xfrm>
            <a:off x="5713309" y="2580784"/>
            <a:ext cx="760181" cy="2075952"/>
            <a:chOff x="5976068" y="2730947"/>
            <a:chExt cx="760181" cy="2075952"/>
          </a:xfrm>
        </p:grpSpPr>
        <p:grpSp>
          <p:nvGrpSpPr>
            <p:cNvPr id="42" name="Group 41"/>
            <p:cNvGrpSpPr/>
            <p:nvPr/>
          </p:nvGrpSpPr>
          <p:grpSpPr>
            <a:xfrm rot="5400000">
              <a:off x="5314889" y="3666326"/>
              <a:ext cx="2064469" cy="196516"/>
              <a:chOff x="1866339" y="3217245"/>
              <a:chExt cx="2064469" cy="196516"/>
            </a:xfrm>
          </p:grpSpPr>
          <p:sp>
            <p:nvSpPr>
              <p:cNvPr id="6" name="Rectangle 5"/>
              <p:cNvSpPr/>
              <p:nvPr/>
            </p:nvSpPr>
            <p:spPr>
              <a:xfrm>
                <a:off x="1866339" y="3217245"/>
                <a:ext cx="2064469" cy="196516"/>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866341" y="321724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98573" y="3217245"/>
                <a:ext cx="1"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82457"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8379"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26535"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58769"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70613"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6" idx="3"/>
              </p:cNvCxnSpPr>
              <p:nvPr/>
            </p:nvCxnSpPr>
            <p:spPr>
              <a:xfrm>
                <a:off x="3930808" y="3217245"/>
                <a:ext cx="0" cy="982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42652"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86730"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14691"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54496"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10418" y="3217245"/>
                <a:ext cx="0" cy="1965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6" idx="1"/>
              </p:cNvCxnSpPr>
              <p:nvPr/>
            </p:nvCxnSpPr>
            <p:spPr>
              <a:xfrm flipH="1">
                <a:off x="1866339" y="3217245"/>
                <a:ext cx="1" cy="982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p:nvGrpSpPr>
          <p:grpSpPr>
            <a:xfrm>
              <a:off x="6354087" y="2730947"/>
              <a:ext cx="382162" cy="2065872"/>
              <a:chOff x="6894246" y="3106081"/>
              <a:chExt cx="206422" cy="1753387"/>
            </a:xfrm>
          </p:grpSpPr>
          <p:sp>
            <p:nvSpPr>
              <p:cNvPr id="176" name="Arc 17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Arc 17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8" name="Group 177"/>
            <p:cNvGrpSpPr/>
            <p:nvPr/>
          </p:nvGrpSpPr>
          <p:grpSpPr>
            <a:xfrm rot="10800000">
              <a:off x="5976068" y="2741027"/>
              <a:ext cx="382162" cy="2065872"/>
              <a:chOff x="6894246" y="3106081"/>
              <a:chExt cx="206422" cy="1753387"/>
            </a:xfrm>
          </p:grpSpPr>
          <p:sp>
            <p:nvSpPr>
              <p:cNvPr id="179" name="Arc 17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 17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15" name="Group 214"/>
          <p:cNvGrpSpPr/>
          <p:nvPr/>
        </p:nvGrpSpPr>
        <p:grpSpPr>
          <a:xfrm>
            <a:off x="7698586" y="2346744"/>
            <a:ext cx="802453" cy="2554110"/>
            <a:chOff x="7267261" y="2489634"/>
            <a:chExt cx="802453" cy="2554110"/>
          </a:xfrm>
        </p:grpSpPr>
        <p:grpSp>
          <p:nvGrpSpPr>
            <p:cNvPr id="168" name="Group 167"/>
            <p:cNvGrpSpPr/>
            <p:nvPr/>
          </p:nvGrpSpPr>
          <p:grpSpPr>
            <a:xfrm>
              <a:off x="7562774" y="2489634"/>
              <a:ext cx="197892" cy="2545822"/>
              <a:chOff x="6492510" y="2591235"/>
              <a:chExt cx="172039" cy="2545822"/>
            </a:xfrm>
            <a:solidFill>
              <a:srgbClr val="D7BCEA"/>
            </a:solidFill>
          </p:grpSpPr>
          <p:sp>
            <p:nvSpPr>
              <p:cNvPr id="121" name="Rectangle 120"/>
              <p:cNvSpPr/>
              <p:nvPr/>
            </p:nvSpPr>
            <p:spPr>
              <a:xfrm rot="5400000">
                <a:off x="5305619" y="3778126"/>
                <a:ext cx="2545822" cy="17203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H="1">
                <a:off x="6492510" y="3548468"/>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6492510" y="3071892"/>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6492510" y="2754174"/>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6492510" y="3389609"/>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6492510" y="4342762"/>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6492510" y="3707327"/>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6492510" y="4501621"/>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492510" y="3866186"/>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6492510" y="4183903"/>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6492510" y="4025045"/>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6492510" y="4660480"/>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492510" y="3230751"/>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492510" y="2913033"/>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6492510" y="4819338"/>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492510" y="4978197"/>
                <a:ext cx="172039"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flipH="1">
                <a:off x="5221639" y="3866186"/>
                <a:ext cx="2541742"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7687552" y="2496342"/>
              <a:ext cx="382162" cy="2547402"/>
              <a:chOff x="6894246" y="3106081"/>
              <a:chExt cx="206422" cy="1753387"/>
            </a:xfrm>
          </p:grpSpPr>
          <p:sp>
            <p:nvSpPr>
              <p:cNvPr id="182" name="Arc 18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Arc 18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4" name="Group 183"/>
            <p:cNvGrpSpPr/>
            <p:nvPr/>
          </p:nvGrpSpPr>
          <p:grpSpPr>
            <a:xfrm rot="10800000">
              <a:off x="7267261" y="2496342"/>
              <a:ext cx="382162" cy="2547402"/>
              <a:chOff x="6894246" y="3106081"/>
              <a:chExt cx="206422" cy="1753387"/>
            </a:xfrm>
          </p:grpSpPr>
          <p:sp>
            <p:nvSpPr>
              <p:cNvPr id="185" name="Arc 18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Arc 18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10" name="Group 209"/>
          <p:cNvGrpSpPr/>
          <p:nvPr/>
        </p:nvGrpSpPr>
        <p:grpSpPr>
          <a:xfrm>
            <a:off x="2695613" y="1774264"/>
            <a:ext cx="2064470" cy="303435"/>
            <a:chOff x="2470692" y="2026027"/>
            <a:chExt cx="2064470" cy="303435"/>
          </a:xfrm>
        </p:grpSpPr>
        <p:cxnSp>
          <p:nvCxnSpPr>
            <p:cNvPr id="187" name="Straight Connector 186"/>
            <p:cNvCxnSpPr/>
            <p:nvPr/>
          </p:nvCxnSpPr>
          <p:spPr>
            <a:xfrm>
              <a:off x="2470692" y="2329462"/>
              <a:ext cx="2064470" cy="0"/>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TextBox 187"/>
                <p:cNvSpPr txBox="1"/>
                <p:nvPr/>
              </p:nvSpPr>
              <p:spPr>
                <a:xfrm>
                  <a:off x="2896195" y="2026027"/>
                  <a:ext cx="1213464"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𝑛</m:t>
                        </m:r>
                        <m:r>
                          <a:rPr lang="en-US" sz="2000" b="0" i="1" smtClean="0">
                            <a:solidFill>
                              <a:schemeClr val="bg1"/>
                            </a:solidFill>
                            <a:latin typeface="Cambria Math" panose="02040503050406030204" pitchFamily="18" charset="0"/>
                          </a:rPr>
                          <m:t>=12</m:t>
                        </m:r>
                      </m:oMath>
                    </m:oMathPara>
                  </a14:m>
                  <a:endParaRPr lang="en-US" sz="2000" dirty="0" smtClean="0">
                    <a:solidFill>
                      <a:schemeClr val="bg1"/>
                    </a:solidFill>
                  </a:endParaRPr>
                </a:p>
              </p:txBody>
            </p:sp>
          </mc:Choice>
          <mc:Fallback xmlns="">
            <p:sp>
              <p:nvSpPr>
                <p:cNvPr id="188" name="TextBox 187"/>
                <p:cNvSpPr txBox="1">
                  <a:spLocks noRot="1" noChangeAspect="1" noMove="1" noResize="1" noEditPoints="1" noAdjustHandles="1" noChangeArrowheads="1" noChangeShapeType="1" noTextEdit="1"/>
                </p:cNvSpPr>
                <p:nvPr/>
              </p:nvSpPr>
              <p:spPr>
                <a:xfrm>
                  <a:off x="2896195" y="2026027"/>
                  <a:ext cx="1213464" cy="276999"/>
                </a:xfrm>
                <a:prstGeom prst="rect">
                  <a:avLst/>
                </a:prstGeom>
                <a:blipFill rotWithShape="0">
                  <a:blip r:embed="rId3"/>
                  <a:stretch>
                    <a:fillRect b="-11111"/>
                  </a:stretch>
                </a:blipFill>
                <a:ln w="6350">
                  <a:noFill/>
                </a:ln>
              </p:spPr>
              <p:txBody>
                <a:bodyPr/>
                <a:lstStyle/>
                <a:p>
                  <a:r>
                    <a:rPr lang="en-US">
                      <a:noFill/>
                    </a:rPr>
                    <a:t> </a:t>
                  </a:r>
                </a:p>
              </p:txBody>
            </p:sp>
          </mc:Fallback>
        </mc:AlternateContent>
      </p:grpSp>
      <p:grpSp>
        <p:nvGrpSpPr>
          <p:cNvPr id="200" name="Group 199"/>
          <p:cNvGrpSpPr/>
          <p:nvPr/>
        </p:nvGrpSpPr>
        <p:grpSpPr>
          <a:xfrm>
            <a:off x="1823733" y="2339471"/>
            <a:ext cx="391870" cy="2554107"/>
            <a:chOff x="1598812" y="2591234"/>
            <a:chExt cx="391870" cy="2554107"/>
          </a:xfrm>
        </p:grpSpPr>
        <p:cxnSp>
          <p:nvCxnSpPr>
            <p:cNvPr id="195" name="Straight Connector 194"/>
            <p:cNvCxnSpPr/>
            <p:nvPr/>
          </p:nvCxnSpPr>
          <p:spPr>
            <a:xfrm>
              <a:off x="1990682" y="2591234"/>
              <a:ext cx="0" cy="255410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6" name="TextBox 195"/>
                <p:cNvSpPr txBox="1"/>
                <p:nvPr/>
              </p:nvSpPr>
              <p:spPr>
                <a:xfrm rot="16200000">
                  <a:off x="1137337" y="3635506"/>
                  <a:ext cx="1199950"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i="1">
                            <a:solidFill>
                              <a:schemeClr val="bg1"/>
                            </a:solidFill>
                            <a:latin typeface="Cambria Math" panose="02040503050406030204" pitchFamily="18" charset="0"/>
                          </a:rPr>
                          <m:t>𝑚</m:t>
                        </m:r>
                        <m:r>
                          <a:rPr lang="en-US" sz="2000" b="0" i="1" smtClean="0">
                            <a:solidFill>
                              <a:schemeClr val="bg1"/>
                            </a:solidFill>
                            <a:latin typeface="Cambria Math" panose="02040503050406030204" pitchFamily="18" charset="0"/>
                          </a:rPr>
                          <m:t>=16</m:t>
                        </m:r>
                      </m:oMath>
                    </m:oMathPara>
                  </a14:m>
                  <a:endParaRPr lang="en-US" sz="2000" dirty="0" smtClean="0">
                    <a:solidFill>
                      <a:schemeClr val="bg1"/>
                    </a:solidFill>
                  </a:endParaRPr>
                </a:p>
              </p:txBody>
            </p:sp>
          </mc:Choice>
          <mc:Fallback xmlns="">
            <p:sp>
              <p:nvSpPr>
                <p:cNvPr id="196" name="TextBox 195"/>
                <p:cNvSpPr txBox="1">
                  <a:spLocks noRot="1" noChangeAspect="1" noMove="1" noResize="1" noEditPoints="1" noAdjustHandles="1" noChangeArrowheads="1" noChangeShapeType="1" noTextEdit="1"/>
                </p:cNvSpPr>
                <p:nvPr/>
              </p:nvSpPr>
              <p:spPr>
                <a:xfrm rot="16200000">
                  <a:off x="1137337" y="3635506"/>
                  <a:ext cx="1199950" cy="276999"/>
                </a:xfrm>
                <a:prstGeom prst="rect">
                  <a:avLst/>
                </a:prstGeom>
                <a:blipFill rotWithShape="0">
                  <a:blip r:embed="rId4"/>
                  <a:stretch>
                    <a:fillRect r="-8696"/>
                  </a:stretch>
                </a:blipFill>
                <a:ln w="6350">
                  <a:noFill/>
                </a:ln>
              </p:spPr>
              <p:txBody>
                <a:bodyPr/>
                <a:lstStyle/>
                <a:p>
                  <a:r>
                    <a:rPr lang="en-US">
                      <a:noFill/>
                    </a:rPr>
                    <a:t> </a:t>
                  </a:r>
                </a:p>
              </p:txBody>
            </p:sp>
          </mc:Fallback>
        </mc:AlternateContent>
      </p:grpSp>
      <p:grpSp>
        <p:nvGrpSpPr>
          <p:cNvPr id="207" name="Group 206"/>
          <p:cNvGrpSpPr/>
          <p:nvPr/>
        </p:nvGrpSpPr>
        <p:grpSpPr>
          <a:xfrm rot="10800000">
            <a:off x="6681126" y="2580784"/>
            <a:ext cx="391871" cy="2065870"/>
            <a:chOff x="1598811" y="2591234"/>
            <a:chExt cx="391871" cy="2554107"/>
          </a:xfrm>
        </p:grpSpPr>
        <p:cxnSp>
          <p:nvCxnSpPr>
            <p:cNvPr id="208" name="Straight Connector 207"/>
            <p:cNvCxnSpPr/>
            <p:nvPr/>
          </p:nvCxnSpPr>
          <p:spPr>
            <a:xfrm>
              <a:off x="1990682" y="2591234"/>
              <a:ext cx="0" cy="255410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9" name="TextBox 208"/>
                <p:cNvSpPr txBox="1"/>
                <p:nvPr/>
              </p:nvSpPr>
              <p:spPr>
                <a:xfrm rot="16200000">
                  <a:off x="1137336" y="3635506"/>
                  <a:ext cx="1199949"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𝑛</m:t>
                        </m:r>
                        <m:r>
                          <a:rPr lang="en-US" sz="2000" b="0" i="1" smtClean="0">
                            <a:solidFill>
                              <a:schemeClr val="bg1"/>
                            </a:solidFill>
                            <a:latin typeface="Cambria Math" panose="02040503050406030204" pitchFamily="18" charset="0"/>
                          </a:rPr>
                          <m:t>=12</m:t>
                        </m:r>
                      </m:oMath>
                    </m:oMathPara>
                  </a14:m>
                  <a:endParaRPr lang="en-US" sz="2000" dirty="0" smtClean="0">
                    <a:solidFill>
                      <a:schemeClr val="bg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rot="16200000">
                  <a:off x="1137336" y="3635506"/>
                  <a:ext cx="1199949" cy="276999"/>
                </a:xfrm>
                <a:prstGeom prst="rect">
                  <a:avLst/>
                </a:prstGeom>
                <a:blipFill rotWithShape="0">
                  <a:blip r:embed="rId5"/>
                  <a:stretch>
                    <a:fillRect l="-8889" r="-2222"/>
                  </a:stretch>
                </a:blipFill>
                <a:ln w="6350">
                  <a:noFill/>
                </a:ln>
              </p:spPr>
              <p:txBody>
                <a:bodyPr/>
                <a:lstStyle/>
                <a:p>
                  <a:r>
                    <a:rPr lang="en-US">
                      <a:noFill/>
                    </a:rPr>
                    <a:t> </a:t>
                  </a:r>
                </a:p>
              </p:txBody>
            </p:sp>
          </mc:Fallback>
        </mc:AlternateContent>
      </p:grpSp>
      <p:grpSp>
        <p:nvGrpSpPr>
          <p:cNvPr id="216" name="Group 215"/>
          <p:cNvGrpSpPr/>
          <p:nvPr/>
        </p:nvGrpSpPr>
        <p:grpSpPr>
          <a:xfrm>
            <a:off x="2367458" y="2342098"/>
            <a:ext cx="2720780" cy="2548025"/>
            <a:chOff x="2630217" y="2492261"/>
            <a:chExt cx="2720780" cy="2548025"/>
          </a:xfrm>
        </p:grpSpPr>
        <p:grpSp>
          <p:nvGrpSpPr>
            <p:cNvPr id="101" name="Group 100"/>
            <p:cNvGrpSpPr/>
            <p:nvPr/>
          </p:nvGrpSpPr>
          <p:grpSpPr>
            <a:xfrm rot="5400000">
              <a:off x="2717696" y="2732938"/>
              <a:ext cx="2545822" cy="2064470"/>
              <a:chOff x="6677502" y="3167189"/>
              <a:chExt cx="2757044" cy="2235755"/>
            </a:xfrm>
          </p:grpSpPr>
          <p:sp>
            <p:nvSpPr>
              <p:cNvPr id="70" name="Rectangle 69"/>
              <p:cNvSpPr/>
              <p:nvPr/>
            </p:nvSpPr>
            <p:spPr>
              <a:xfrm>
                <a:off x="6677502" y="3167189"/>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H="1">
                <a:off x="6681921" y="316718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714155"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198038"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853960"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542116"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574350"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886194"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746389"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058233"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402311"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230272"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18428"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70077"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025999"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681921"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090467"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262506"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9434546" y="3167189"/>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6681921" y="391244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681921" y="353981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6681921" y="428506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681921" y="447138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6681921" y="409875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681921" y="372612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6681921" y="335350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681921" y="465769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681921" y="484400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681921" y="503031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681921" y="521663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681921" y="54029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4968835" y="2492884"/>
              <a:ext cx="382162" cy="2547402"/>
              <a:chOff x="6894246" y="3106081"/>
              <a:chExt cx="206422" cy="1753387"/>
            </a:xfrm>
          </p:grpSpPr>
          <p:sp>
            <p:nvSpPr>
              <p:cNvPr id="170" name="Arc 16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Arc 17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2" name="Group 171"/>
            <p:cNvGrpSpPr/>
            <p:nvPr/>
          </p:nvGrpSpPr>
          <p:grpSpPr>
            <a:xfrm rot="10800000">
              <a:off x="2630217" y="2492261"/>
              <a:ext cx="382162" cy="2547402"/>
              <a:chOff x="6894246" y="3106081"/>
              <a:chExt cx="206422" cy="1753387"/>
            </a:xfrm>
          </p:grpSpPr>
          <p:sp>
            <p:nvSpPr>
              <p:cNvPr id="173" name="Arc 17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Arc 17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1" name="Oval 210"/>
            <p:cNvSpPr/>
            <p:nvPr/>
          </p:nvSpPr>
          <p:spPr>
            <a:xfrm>
              <a:off x="3180323" y="2904389"/>
              <a:ext cx="1608205" cy="1676399"/>
            </a:xfrm>
            <a:prstGeom prst="ellipse">
              <a:avLst/>
            </a:prstGeom>
            <a:gradFill flip="none" rotWithShape="1">
              <a:gsLst>
                <a:gs pos="0">
                  <a:schemeClr val="accent1">
                    <a:lumMod val="20000"/>
                    <a:lumOff val="80000"/>
                  </a:schemeClr>
                </a:gs>
                <a:gs pos="14000">
                  <a:schemeClr val="accent1">
                    <a:lumMod val="20000"/>
                    <a:lumOff val="80000"/>
                  </a:schemeClr>
                </a:gs>
                <a:gs pos="100000">
                  <a:schemeClr val="accent1">
                    <a:lumMod val="20000"/>
                    <a:lumOff val="8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17" name="Group 216"/>
          <p:cNvGrpSpPr/>
          <p:nvPr/>
        </p:nvGrpSpPr>
        <p:grpSpPr>
          <a:xfrm rot="10800000">
            <a:off x="8758295" y="2333814"/>
            <a:ext cx="391870" cy="2554107"/>
            <a:chOff x="1598812" y="2591234"/>
            <a:chExt cx="391870" cy="2554107"/>
          </a:xfrm>
        </p:grpSpPr>
        <p:cxnSp>
          <p:nvCxnSpPr>
            <p:cNvPr id="218" name="Straight Connector 217"/>
            <p:cNvCxnSpPr/>
            <p:nvPr/>
          </p:nvCxnSpPr>
          <p:spPr>
            <a:xfrm>
              <a:off x="1990682" y="2591234"/>
              <a:ext cx="0" cy="255410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9" name="TextBox 218"/>
                <p:cNvSpPr txBox="1"/>
                <p:nvPr/>
              </p:nvSpPr>
              <p:spPr>
                <a:xfrm rot="16200000">
                  <a:off x="1137337" y="3635506"/>
                  <a:ext cx="1199950"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i="1">
                            <a:solidFill>
                              <a:schemeClr val="bg1"/>
                            </a:solidFill>
                            <a:latin typeface="Cambria Math" panose="02040503050406030204" pitchFamily="18" charset="0"/>
                          </a:rPr>
                          <m:t>𝑚</m:t>
                        </m:r>
                        <m:r>
                          <a:rPr lang="en-US" sz="2000" b="0" i="1" smtClean="0">
                            <a:solidFill>
                              <a:schemeClr val="bg1"/>
                            </a:solidFill>
                            <a:latin typeface="Cambria Math" panose="02040503050406030204" pitchFamily="18" charset="0"/>
                          </a:rPr>
                          <m:t>=16</m:t>
                        </m:r>
                      </m:oMath>
                    </m:oMathPara>
                  </a14:m>
                  <a:endParaRPr lang="en-US" sz="2000" dirty="0" smtClean="0">
                    <a:solidFill>
                      <a:schemeClr val="bg1"/>
                    </a:solidFill>
                  </a:endParaRPr>
                </a:p>
              </p:txBody>
            </p:sp>
          </mc:Choice>
          <mc:Fallback xmlns="">
            <p:sp>
              <p:nvSpPr>
                <p:cNvPr id="219" name="TextBox 218"/>
                <p:cNvSpPr txBox="1">
                  <a:spLocks noRot="1" noChangeAspect="1" noMove="1" noResize="1" noEditPoints="1" noAdjustHandles="1" noChangeArrowheads="1" noChangeShapeType="1" noTextEdit="1"/>
                </p:cNvSpPr>
                <p:nvPr/>
              </p:nvSpPr>
              <p:spPr>
                <a:xfrm rot="16200000">
                  <a:off x="1137337" y="3635506"/>
                  <a:ext cx="1199950" cy="276999"/>
                </a:xfrm>
                <a:prstGeom prst="rect">
                  <a:avLst/>
                </a:prstGeom>
                <a:blipFill rotWithShape="0">
                  <a:blip r:embed="rId6"/>
                  <a:stretch>
                    <a:fillRect l="-11111"/>
                  </a:stretch>
                </a:blipFill>
                <a:ln w="635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0" name="TextBox 219"/>
              <p:cNvSpPr txBox="1"/>
              <p:nvPr/>
            </p:nvSpPr>
            <p:spPr>
              <a:xfrm>
                <a:off x="3427882" y="3364420"/>
                <a:ext cx="78167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bg1"/>
                          </a:solidFill>
                          <a:latin typeface="Cambria Math" panose="02040503050406030204" pitchFamily="18" charset="0"/>
                        </a:rPr>
                        <m:t>𝐖</m:t>
                      </m:r>
                    </m:oMath>
                  </m:oMathPara>
                </a14:m>
                <a:endParaRPr lang="en-US" sz="3600" dirty="0" smtClean="0">
                  <a:solidFill>
                    <a:schemeClr val="bg1"/>
                  </a:solidFill>
                </a:endParaRPr>
              </a:p>
            </p:txBody>
          </p:sp>
        </mc:Choice>
        <mc:Fallback xmlns="">
          <p:sp>
            <p:nvSpPr>
              <p:cNvPr id="220" name="TextBox 219"/>
              <p:cNvSpPr txBox="1">
                <a:spLocks noRot="1" noChangeAspect="1" noMove="1" noResize="1" noEditPoints="1" noAdjustHandles="1" noChangeArrowheads="1" noChangeShapeType="1" noTextEdit="1"/>
              </p:cNvSpPr>
              <p:nvPr/>
            </p:nvSpPr>
            <p:spPr>
              <a:xfrm>
                <a:off x="3427882" y="3364420"/>
                <a:ext cx="781672" cy="498598"/>
              </a:xfrm>
              <a:prstGeom prst="rect">
                <a:avLst/>
              </a:prstGeom>
              <a:blipFill rotWithShape="0">
                <a:blip r:embed="rId7"/>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TextBox 220"/>
              <p:cNvSpPr txBox="1"/>
              <p:nvPr/>
            </p:nvSpPr>
            <p:spPr>
              <a:xfrm>
                <a:off x="5791786" y="5083384"/>
                <a:ext cx="78167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bg1"/>
                          </a:solidFill>
                          <a:latin typeface="Cambria Math" panose="02040503050406030204" pitchFamily="18" charset="0"/>
                        </a:rPr>
                        <m:t>𝐗</m:t>
                      </m:r>
                    </m:oMath>
                  </m:oMathPara>
                </a14:m>
                <a:endParaRPr lang="en-US" sz="3600" dirty="0" smtClean="0">
                  <a:solidFill>
                    <a:schemeClr val="bg1"/>
                  </a:solidFill>
                </a:endParaRPr>
              </a:p>
            </p:txBody>
          </p:sp>
        </mc:Choice>
        <mc:Fallback xmlns="">
          <p:sp>
            <p:nvSpPr>
              <p:cNvPr id="221" name="TextBox 220"/>
              <p:cNvSpPr txBox="1">
                <a:spLocks noRot="1" noChangeAspect="1" noMove="1" noResize="1" noEditPoints="1" noAdjustHandles="1" noChangeArrowheads="1" noChangeShapeType="1" noTextEdit="1"/>
              </p:cNvSpPr>
              <p:nvPr/>
            </p:nvSpPr>
            <p:spPr>
              <a:xfrm>
                <a:off x="5791786" y="5083384"/>
                <a:ext cx="781672" cy="498598"/>
              </a:xfrm>
              <a:prstGeom prst="rect">
                <a:avLst/>
              </a:prstGeom>
              <a:blipFill rotWithShape="0">
                <a:blip r:embed="rId8"/>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p:cNvSpPr txBox="1"/>
              <p:nvPr/>
            </p:nvSpPr>
            <p:spPr>
              <a:xfrm>
                <a:off x="7801155" y="5083384"/>
                <a:ext cx="78167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bg1"/>
                          </a:solidFill>
                          <a:latin typeface="Cambria Math" panose="02040503050406030204" pitchFamily="18" charset="0"/>
                        </a:rPr>
                        <m:t>𝐘</m:t>
                      </m:r>
                    </m:oMath>
                  </m:oMathPara>
                </a14:m>
                <a:endParaRPr lang="en-US" sz="3600" dirty="0" smtClean="0">
                  <a:solidFill>
                    <a:schemeClr val="bg1"/>
                  </a:solidFill>
                </a:endParaRPr>
              </a:p>
            </p:txBody>
          </p:sp>
        </mc:Choice>
        <mc:Fallback xmlns="">
          <p:sp>
            <p:nvSpPr>
              <p:cNvPr id="222" name="TextBox 221"/>
              <p:cNvSpPr txBox="1">
                <a:spLocks noRot="1" noChangeAspect="1" noMove="1" noResize="1" noEditPoints="1" noAdjustHandles="1" noChangeArrowheads="1" noChangeShapeType="1" noTextEdit="1"/>
              </p:cNvSpPr>
              <p:nvPr/>
            </p:nvSpPr>
            <p:spPr>
              <a:xfrm>
                <a:off x="7801155" y="5083384"/>
                <a:ext cx="781672" cy="498598"/>
              </a:xfrm>
              <a:prstGeom prst="rect">
                <a:avLst/>
              </a:prstGeom>
              <a:blipFill rotWithShape="0">
                <a:blip r:embed="rId9"/>
                <a:stretch>
                  <a:fillRect/>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82255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220" grpId="0"/>
      <p:bldP spid="221" grpId="0"/>
      <p:bldP spid="2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1841264" y="2189698"/>
            <a:ext cx="3009060" cy="3232332"/>
            <a:chOff x="1330433" y="2392614"/>
            <a:chExt cx="3009060" cy="3232332"/>
          </a:xfrm>
        </p:grpSpPr>
        <p:sp>
          <p:nvSpPr>
            <p:cNvPr id="109" name="Parallelogram 108"/>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arallelogram 110"/>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a:stCxn id="109" idx="5"/>
              <a:endCxn id="109"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0"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11" idx="5"/>
              <a:endCxn id="111"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09" idx="1"/>
              <a:endCxn id="110"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Convolving input tensor with 3 filter kernels</a:t>
            </a:r>
            <a:endParaRPr lang="en-US" dirty="0"/>
          </a:p>
        </p:txBody>
      </p:sp>
      <p:grpSp>
        <p:nvGrpSpPr>
          <p:cNvPr id="39" name="Group 38"/>
          <p:cNvGrpSpPr/>
          <p:nvPr/>
        </p:nvGrpSpPr>
        <p:grpSpPr>
          <a:xfrm>
            <a:off x="6446805" y="1851135"/>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451518" y="2957197"/>
            <a:ext cx="1392441" cy="1089579"/>
            <a:chOff x="4610900" y="4531313"/>
            <a:chExt cx="1392441" cy="1089579"/>
          </a:xfrm>
        </p:grpSpPr>
        <p:sp>
          <p:nvSpPr>
            <p:cNvPr id="72" name="Parallelogram 71"/>
            <p:cNvSpPr/>
            <p:nvPr/>
          </p:nvSpPr>
          <p:spPr>
            <a:xfrm rot="5400000" flipV="1">
              <a:off x="5141271" y="4755127"/>
              <a:ext cx="863331" cy="860809"/>
            </a:xfrm>
            <a:prstGeom prst="parallelogram">
              <a:avLst>
                <a:gd name="adj" fmla="val 35132"/>
              </a:avLst>
            </a:prstGeom>
            <a:solidFill>
              <a:srgbClr val="2CAE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arallelogram 72"/>
            <p:cNvSpPr/>
            <p:nvPr/>
          </p:nvSpPr>
          <p:spPr>
            <a:xfrm rot="16200000" flipH="1" flipV="1">
              <a:off x="4501586" y="4979475"/>
              <a:ext cx="750731" cy="532104"/>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arallelogram 73"/>
            <p:cNvSpPr/>
            <p:nvPr/>
          </p:nvSpPr>
          <p:spPr>
            <a:xfrm rot="1167788">
              <a:off x="4671347" y="4531313"/>
              <a:ext cx="1274229" cy="572573"/>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2" idx="1"/>
              <a:endCxn id="72"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7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6417860" y="4111037"/>
            <a:ext cx="1392441" cy="1089579"/>
            <a:chOff x="4610900" y="4531313"/>
            <a:chExt cx="1392441" cy="1089579"/>
          </a:xfrm>
        </p:grpSpPr>
        <p:sp>
          <p:nvSpPr>
            <p:cNvPr id="93" name="Parallelogram 92"/>
            <p:cNvSpPr/>
            <p:nvPr/>
          </p:nvSpPr>
          <p:spPr>
            <a:xfrm rot="5400000" flipV="1">
              <a:off x="5141271" y="4755127"/>
              <a:ext cx="863331" cy="860809"/>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rot="16200000" flipH="1" flipV="1">
              <a:off x="4501586" y="4979475"/>
              <a:ext cx="750731" cy="532104"/>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arallelogram 95"/>
            <p:cNvSpPr/>
            <p:nvPr/>
          </p:nvSpPr>
          <p:spPr>
            <a:xfrm rot="1167788">
              <a:off x="4671347" y="4531313"/>
              <a:ext cx="1274229" cy="572573"/>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3" idx="1"/>
              <a:endCxn id="93"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9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181113" y="5544551"/>
            <a:ext cx="256352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tensor </a:t>
            </a:r>
            <a:r>
              <a:rPr lang="en-US" b="1" dirty="0" smtClean="0">
                <a:solidFill>
                  <a:schemeClr val="bg1"/>
                </a:solidFill>
              </a:rPr>
              <a:t>X</a:t>
            </a:r>
            <a:r>
              <a:rPr lang="en-US" dirty="0" smtClean="0">
                <a:solidFill>
                  <a:schemeClr val="bg1"/>
                </a:solidFill>
              </a:rPr>
              <a:t> [</a:t>
            </a:r>
            <a:r>
              <a:rPr lang="en-US" b="1" dirty="0" smtClean="0">
                <a:solidFill>
                  <a:schemeClr val="accent3">
                    <a:lumMod val="60000"/>
                    <a:lumOff val="40000"/>
                  </a:schemeClr>
                </a:solidFill>
              </a:rPr>
              <a:t>4</a:t>
            </a:r>
            <a:r>
              <a:rPr lang="en-US" dirty="0" smtClean="0">
                <a:solidFill>
                  <a:schemeClr val="bg1"/>
                </a:solidFill>
              </a:rPr>
              <a:t>, 8, 8]</a:t>
            </a:r>
          </a:p>
        </p:txBody>
      </p:sp>
      <p:sp>
        <p:nvSpPr>
          <p:cNvPr id="107" name="TextBox 106"/>
          <p:cNvSpPr txBox="1"/>
          <p:nvPr/>
        </p:nvSpPr>
        <p:spPr>
          <a:xfrm>
            <a:off x="5690282" y="5531181"/>
            <a:ext cx="290816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3 filter kernels </a:t>
            </a:r>
            <a:r>
              <a:rPr lang="en-US" b="1" dirty="0" smtClean="0">
                <a:solidFill>
                  <a:schemeClr val="bg1"/>
                </a:solidFill>
              </a:rPr>
              <a:t>W</a:t>
            </a:r>
            <a:r>
              <a:rPr lang="en-US" dirty="0" smtClean="0">
                <a:solidFill>
                  <a:schemeClr val="bg1"/>
                </a:solidFill>
              </a:rPr>
              <a:t> [</a:t>
            </a:r>
            <a:r>
              <a:rPr lang="en-US" b="1" dirty="0" smtClean="0">
                <a:solidFill>
                  <a:schemeClr val="accent3">
                    <a:lumMod val="60000"/>
                    <a:lumOff val="40000"/>
                  </a:schemeClr>
                </a:solidFill>
              </a:rPr>
              <a:t>4</a:t>
            </a:r>
            <a:r>
              <a:rPr lang="en-US" dirty="0" smtClean="0">
                <a:solidFill>
                  <a:schemeClr val="bg1"/>
                </a:solidFill>
              </a:rPr>
              <a:t>, 2, 2]</a:t>
            </a:r>
          </a:p>
        </p:txBody>
      </p:sp>
    </p:spTree>
    <p:extLst>
      <p:ext uri="{BB962C8B-B14F-4D97-AF65-F5344CB8AC3E}">
        <p14:creationId xmlns:p14="http://schemas.microsoft.com/office/powerpoint/2010/main" val="246820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179"/>
          <p:cNvGrpSpPr/>
          <p:nvPr/>
        </p:nvGrpSpPr>
        <p:grpSpPr>
          <a:xfrm>
            <a:off x="1844633" y="3749202"/>
            <a:ext cx="1392441" cy="1089579"/>
            <a:chOff x="4610900" y="4531313"/>
            <a:chExt cx="1392441" cy="1089579"/>
          </a:xfrm>
        </p:grpSpPr>
        <p:sp>
          <p:nvSpPr>
            <p:cNvPr id="181" name="Parallelogram 180"/>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1" idx="1"/>
              <a:endCxn id="18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18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661061" y="4043116"/>
            <a:ext cx="1392441" cy="1089579"/>
            <a:chOff x="4610900" y="4531313"/>
            <a:chExt cx="1392441" cy="1089579"/>
          </a:xfrm>
        </p:grpSpPr>
        <p:sp>
          <p:nvSpPr>
            <p:cNvPr id="195" name="Parallelogram 194"/>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5" idx="1"/>
              <a:endCxn id="195"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endCxn id="196"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3445547" y="4326766"/>
            <a:ext cx="1392441" cy="1089579"/>
            <a:chOff x="4610900" y="4531313"/>
            <a:chExt cx="1392441" cy="1089579"/>
          </a:xfrm>
        </p:grpSpPr>
        <p:sp>
          <p:nvSpPr>
            <p:cNvPr id="209" name="Parallelogram 208"/>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09" idx="1"/>
              <a:endCxn id="20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1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1849743" y="2947233"/>
            <a:ext cx="1392441" cy="1089579"/>
            <a:chOff x="4610900" y="4531313"/>
            <a:chExt cx="1392441" cy="1089579"/>
          </a:xfrm>
        </p:grpSpPr>
        <p:sp>
          <p:nvSpPr>
            <p:cNvPr id="139" name="Parallelogram 138"/>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9" idx="1"/>
              <a:endCxn id="13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4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2666171" y="3241147"/>
            <a:ext cx="1392441" cy="1089579"/>
            <a:chOff x="4610900" y="4531313"/>
            <a:chExt cx="1392441" cy="1089579"/>
          </a:xfrm>
        </p:grpSpPr>
        <p:sp>
          <p:nvSpPr>
            <p:cNvPr id="153" name="Parallelogram 152"/>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3" idx="1"/>
              <a:endCxn id="153"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5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3450657" y="3524797"/>
            <a:ext cx="1392441" cy="1089579"/>
            <a:chOff x="4610900" y="4531313"/>
            <a:chExt cx="1392441" cy="1089579"/>
          </a:xfrm>
        </p:grpSpPr>
        <p:sp>
          <p:nvSpPr>
            <p:cNvPr id="167" name="Parallelogram 166"/>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67" idx="1"/>
              <a:endCxn id="167"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168"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850269" y="2087586"/>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2649229" y="2363385"/>
            <a:ext cx="1392441" cy="1089579"/>
            <a:chOff x="4610900" y="4531313"/>
            <a:chExt cx="1392441" cy="1089579"/>
          </a:xfrm>
        </p:grpSpPr>
        <p:sp>
          <p:nvSpPr>
            <p:cNvPr id="108" name="Parallelogram 107"/>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08" idx="1"/>
              <a:endCxn id="10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0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Applying red filter kernel across entire tensor with a stride of 3</a:t>
            </a:r>
            <a:endParaRPr lang="en-US" dirty="0"/>
          </a:p>
        </p:txBody>
      </p:sp>
      <p:grpSp>
        <p:nvGrpSpPr>
          <p:cNvPr id="121" name="Group 120"/>
          <p:cNvGrpSpPr/>
          <p:nvPr/>
        </p:nvGrpSpPr>
        <p:grpSpPr>
          <a:xfrm>
            <a:off x="3453024" y="2656526"/>
            <a:ext cx="1392441" cy="1089579"/>
            <a:chOff x="4610900" y="4531313"/>
            <a:chExt cx="1392441" cy="1089579"/>
          </a:xfrm>
        </p:grpSpPr>
        <p:sp>
          <p:nvSpPr>
            <p:cNvPr id="122" name="Parallelogram 121"/>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2" idx="1"/>
              <a:endCxn id="122"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2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349706" y="3225475"/>
            <a:ext cx="1073772" cy="1237941"/>
            <a:chOff x="6416256" y="4368263"/>
            <a:chExt cx="1073772" cy="1237941"/>
          </a:xfrm>
        </p:grpSpPr>
        <p:sp>
          <p:nvSpPr>
            <p:cNvPr id="223" name="Parallelogram 222"/>
            <p:cNvSpPr/>
            <p:nvPr/>
          </p:nvSpPr>
          <p:spPr>
            <a:xfrm rot="16200000" flipH="1" flipV="1">
              <a:off x="6197512" y="4592942"/>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arallelogram 223"/>
            <p:cNvSpPr/>
            <p:nvPr/>
          </p:nvSpPr>
          <p:spPr>
            <a:xfrm rot="5400000" flipV="1">
              <a:off x="6818355" y="4945125"/>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arallelogram 224"/>
            <p:cNvSpPr/>
            <p:nvPr/>
          </p:nvSpPr>
          <p:spPr>
            <a:xfrm rot="1167788">
              <a:off x="6422643" y="4371564"/>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8" name="Right Arrow 287"/>
          <p:cNvSpPr/>
          <p:nvPr/>
        </p:nvSpPr>
        <p:spPr>
          <a:xfrm rot="21382423">
            <a:off x="4917202" y="3196801"/>
            <a:ext cx="208218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842123" y="2191260"/>
            <a:ext cx="3009060" cy="3232332"/>
            <a:chOff x="1330433" y="2392614"/>
            <a:chExt cx="3009060" cy="3232332"/>
          </a:xfrm>
        </p:grpSpPr>
        <p:sp>
          <p:nvSpPr>
            <p:cNvPr id="14" name="Parallelogram 13"/>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4" idx="5"/>
              <a:endCxn id="14"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5"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5"/>
              <a:endCxn id="16"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4" idx="1"/>
              <a:endCxn id="15"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a:off x="6446805" y="1851135"/>
            <a:ext cx="1392441" cy="1089579"/>
            <a:chOff x="4610900" y="4531313"/>
            <a:chExt cx="1392441" cy="1089579"/>
          </a:xfrm>
        </p:grpSpPr>
        <p:sp>
          <p:nvSpPr>
            <p:cNvPr id="227" name="Parallelogram 226"/>
            <p:cNvSpPr/>
            <p:nvPr/>
          </p:nvSpPr>
          <p:spPr>
            <a:xfrm rot="5400000" flipV="1">
              <a:off x="5141271" y="4755127"/>
              <a:ext cx="863331" cy="860809"/>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arallelogram 228"/>
            <p:cNvSpPr/>
            <p:nvPr/>
          </p:nvSpPr>
          <p:spPr>
            <a:xfrm rot="16200000" flipH="1" flipV="1">
              <a:off x="4501586" y="4979475"/>
              <a:ext cx="750731" cy="532104"/>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arallelogram 229"/>
            <p:cNvSpPr/>
            <p:nvPr/>
          </p:nvSpPr>
          <p:spPr>
            <a:xfrm rot="1167788">
              <a:off x="4671347" y="4531313"/>
              <a:ext cx="1274229" cy="572573"/>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27" idx="1"/>
              <a:endCxn id="227"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endCxn id="22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1" name="TextBox 240"/>
              <p:cNvSpPr txBox="1"/>
              <p:nvPr/>
            </p:nvSpPr>
            <p:spPr>
              <a:xfrm>
                <a:off x="5969925" y="4811340"/>
                <a:ext cx="3798136" cy="9409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𝑦</m:t>
                          </m:r>
                        </m:e>
                        <m:sub>
                          <m:r>
                            <a:rPr lang="en-US" sz="2800" b="0" i="1" smtClean="0">
                              <a:solidFill>
                                <a:srgbClr val="FF0000"/>
                              </a:solidFill>
                              <a:latin typeface="Cambria Math" panose="02040503050406030204" pitchFamily="18" charset="0"/>
                            </a:rPr>
                            <m:t>𝑗</m:t>
                          </m:r>
                        </m:sub>
                      </m:sSub>
                      <m:r>
                        <a:rPr lang="en-US" sz="2800" b="0" i="0"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a:rPr lang="en-US" sz="2800" b="0" i="1" smtClean="0">
                              <a:solidFill>
                                <a:schemeClr val="bg1"/>
                              </a:solidFill>
                              <a:latin typeface="Cambria Math" panose="02040503050406030204" pitchFamily="18" charset="0"/>
                            </a:rPr>
                            <m:t>𝑖</m:t>
                          </m:r>
                        </m:sub>
                        <m:sup/>
                        <m:e>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𝑖</m:t>
                              </m:r>
                            </m:sub>
                          </m:sSub>
                          <m:r>
                            <a:rPr lang="en-US" sz="2800" b="0" i="1" smtClean="0">
                              <a:solidFill>
                                <a:schemeClr val="bg1"/>
                              </a:solidFill>
                              <a:latin typeface="Cambria Math" panose="02040503050406030204" pitchFamily="18" charset="0"/>
                              <a:ea typeface="Cambria Math" panose="02040503050406030204" pitchFamily="18" charset="0"/>
                            </a:rPr>
                            <m:t>∙</m:t>
                          </m:r>
                          <m:sSub>
                            <m:sSubPr>
                              <m:ctrlPr>
                                <a:rPr lang="en-US" sz="2800" b="0" i="1" smtClean="0">
                                  <a:solidFill>
                                    <a:schemeClr val="bg1"/>
                                  </a:solidFill>
                                  <a:latin typeface="Cambria Math" panose="02040503050406030204" pitchFamily="18" charset="0"/>
                                  <a:ea typeface="Cambria Math" panose="02040503050406030204" pitchFamily="18" charset="0"/>
                                </a:rPr>
                              </m:ctrlPr>
                            </m:sSubPr>
                            <m:e>
                              <m:r>
                                <a:rPr lang="en-US" sz="2800" b="0" i="1" smtClean="0">
                                  <a:solidFill>
                                    <a:schemeClr val="bg1"/>
                                  </a:solidFill>
                                  <a:latin typeface="Cambria Math" panose="02040503050406030204" pitchFamily="18" charset="0"/>
                                  <a:ea typeface="Cambria Math" panose="02040503050406030204" pitchFamily="18" charset="0"/>
                                </a:rPr>
                                <m:t>𝑥</m:t>
                              </m:r>
                            </m:e>
                            <m:sub>
                              <m:r>
                                <a:rPr lang="en-US" sz="2800" b="0" i="1" smtClean="0">
                                  <a:solidFill>
                                    <a:schemeClr val="bg1"/>
                                  </a:solidFill>
                                  <a:latin typeface="Cambria Math" panose="02040503050406030204" pitchFamily="18" charset="0"/>
                                  <a:ea typeface="Cambria Math" panose="02040503050406030204" pitchFamily="18" charset="0"/>
                                </a:rPr>
                                <m:t>𝑘</m:t>
                              </m:r>
                            </m:sub>
                          </m:sSub>
                        </m:e>
                      </m:nary>
                    </m:oMath>
                  </m:oMathPara>
                </a14:m>
                <a:endParaRPr lang="en-US" dirty="0" smtClean="0">
                  <a:solidFill>
                    <a:schemeClr val="bg1"/>
                  </a:solidFill>
                </a:endParaRPr>
              </a:p>
            </p:txBody>
          </p:sp>
        </mc:Choice>
        <mc:Fallback xmlns="">
          <p:sp>
            <p:nvSpPr>
              <p:cNvPr id="241" name="TextBox 240"/>
              <p:cNvSpPr txBox="1">
                <a:spLocks noRot="1" noChangeAspect="1" noMove="1" noResize="1" noEditPoints="1" noAdjustHandles="1" noChangeArrowheads="1" noChangeShapeType="1" noTextEdit="1"/>
              </p:cNvSpPr>
              <p:nvPr/>
            </p:nvSpPr>
            <p:spPr>
              <a:xfrm>
                <a:off x="5969925" y="4811340"/>
                <a:ext cx="3798136" cy="940963"/>
              </a:xfrm>
              <a:prstGeom prst="rect">
                <a:avLst/>
              </a:prstGeom>
              <a:blipFill rotWithShape="0">
                <a:blip r:embed="rId3"/>
                <a:stretch>
                  <a:fillRect b="-1935"/>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45407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Group 263"/>
          <p:cNvGrpSpPr/>
          <p:nvPr/>
        </p:nvGrpSpPr>
        <p:grpSpPr>
          <a:xfrm>
            <a:off x="7345296" y="3225474"/>
            <a:ext cx="1073772" cy="1237941"/>
            <a:chOff x="6416256" y="4368263"/>
            <a:chExt cx="1073772" cy="1237941"/>
          </a:xfrm>
        </p:grpSpPr>
        <p:sp>
          <p:nvSpPr>
            <p:cNvPr id="265" name="Parallelogram 264"/>
            <p:cNvSpPr/>
            <p:nvPr/>
          </p:nvSpPr>
          <p:spPr>
            <a:xfrm rot="16200000" flipH="1" flipV="1">
              <a:off x="6197512" y="4592942"/>
              <a:ext cx="1232003" cy="794516"/>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Parallelogram 265"/>
            <p:cNvSpPr/>
            <p:nvPr/>
          </p:nvSpPr>
          <p:spPr>
            <a:xfrm rot="5400000" flipV="1">
              <a:off x="6818355" y="4945125"/>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Parallelogram 266"/>
            <p:cNvSpPr/>
            <p:nvPr/>
          </p:nvSpPr>
          <p:spPr>
            <a:xfrm rot="1167788">
              <a:off x="6422643" y="4371564"/>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844633" y="3749202"/>
            <a:ext cx="1392441" cy="1089579"/>
            <a:chOff x="4610900" y="4531313"/>
            <a:chExt cx="1392441" cy="1089579"/>
          </a:xfrm>
        </p:grpSpPr>
        <p:sp>
          <p:nvSpPr>
            <p:cNvPr id="181" name="Parallelogram 180"/>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1" idx="1"/>
              <a:endCxn id="18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18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661061" y="4043116"/>
            <a:ext cx="1392441" cy="1089579"/>
            <a:chOff x="4610900" y="4531313"/>
            <a:chExt cx="1392441" cy="1089579"/>
          </a:xfrm>
        </p:grpSpPr>
        <p:sp>
          <p:nvSpPr>
            <p:cNvPr id="195" name="Parallelogram 194"/>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5" idx="1"/>
              <a:endCxn id="195"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endCxn id="196"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3445547" y="4326766"/>
            <a:ext cx="1392441" cy="1089579"/>
            <a:chOff x="4610900" y="4531313"/>
            <a:chExt cx="1392441" cy="1089579"/>
          </a:xfrm>
        </p:grpSpPr>
        <p:sp>
          <p:nvSpPr>
            <p:cNvPr id="209" name="Parallelogram 208"/>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09" idx="1"/>
              <a:endCxn id="20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1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1849743" y="2947233"/>
            <a:ext cx="1392441" cy="1089579"/>
            <a:chOff x="4610900" y="4531313"/>
            <a:chExt cx="1392441" cy="1089579"/>
          </a:xfrm>
        </p:grpSpPr>
        <p:sp>
          <p:nvSpPr>
            <p:cNvPr id="139" name="Parallelogram 138"/>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9" idx="1"/>
              <a:endCxn id="13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4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2666171" y="3241147"/>
            <a:ext cx="1392441" cy="1089579"/>
            <a:chOff x="4610900" y="4531313"/>
            <a:chExt cx="1392441" cy="1089579"/>
          </a:xfrm>
        </p:grpSpPr>
        <p:sp>
          <p:nvSpPr>
            <p:cNvPr id="153" name="Parallelogram 152"/>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3" idx="1"/>
              <a:endCxn id="153"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5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3450657" y="3524797"/>
            <a:ext cx="1392441" cy="1089579"/>
            <a:chOff x="4610900" y="4531313"/>
            <a:chExt cx="1392441" cy="1089579"/>
          </a:xfrm>
        </p:grpSpPr>
        <p:sp>
          <p:nvSpPr>
            <p:cNvPr id="167" name="Parallelogram 166"/>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67" idx="1"/>
              <a:endCxn id="167"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168"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850269" y="2087586"/>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2649229" y="2363385"/>
            <a:ext cx="1392441" cy="1089579"/>
            <a:chOff x="4610900" y="4531313"/>
            <a:chExt cx="1392441" cy="1089579"/>
          </a:xfrm>
        </p:grpSpPr>
        <p:sp>
          <p:nvSpPr>
            <p:cNvPr id="108" name="Parallelogram 107"/>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08" idx="1"/>
              <a:endCxn id="10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0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 Repeat for green</a:t>
            </a:r>
            <a:endParaRPr lang="en-US" dirty="0"/>
          </a:p>
        </p:txBody>
      </p:sp>
      <p:grpSp>
        <p:nvGrpSpPr>
          <p:cNvPr id="121" name="Group 120"/>
          <p:cNvGrpSpPr/>
          <p:nvPr/>
        </p:nvGrpSpPr>
        <p:grpSpPr>
          <a:xfrm>
            <a:off x="3453024" y="2656526"/>
            <a:ext cx="1392441" cy="1089579"/>
            <a:chOff x="4610900" y="4531313"/>
            <a:chExt cx="1392441" cy="1089579"/>
          </a:xfrm>
        </p:grpSpPr>
        <p:sp>
          <p:nvSpPr>
            <p:cNvPr id="122" name="Parallelogram 121"/>
            <p:cNvSpPr/>
            <p:nvPr/>
          </p:nvSpPr>
          <p:spPr>
            <a:xfrm rot="5400000" flipV="1">
              <a:off x="5141271" y="4755127"/>
              <a:ext cx="863331" cy="860809"/>
            </a:xfrm>
            <a:prstGeom prst="parallelogram">
              <a:avLst>
                <a:gd name="adj" fmla="val 35132"/>
              </a:avLst>
            </a:prstGeom>
            <a:solidFill>
              <a:srgbClr val="2CAE2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rot="16200000" flipH="1" flipV="1">
              <a:off x="4501586" y="4979475"/>
              <a:ext cx="750731" cy="532104"/>
            </a:xfrm>
            <a:prstGeom prst="parallelogram">
              <a:avLst>
                <a:gd name="adj" fmla="val 35132"/>
              </a:avLst>
            </a:prstGeom>
            <a:solidFill>
              <a:srgbClr val="76B9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rot="1167788">
              <a:off x="4671347" y="4531313"/>
              <a:ext cx="1274229" cy="572573"/>
            </a:xfrm>
            <a:prstGeom prst="parallelogram">
              <a:avLst>
                <a:gd name="adj" fmla="val 122628"/>
              </a:avLst>
            </a:prstGeom>
            <a:solidFill>
              <a:srgbClr val="25932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2" idx="1"/>
              <a:endCxn id="122"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2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8" name="Right Arrow 287"/>
          <p:cNvSpPr/>
          <p:nvPr/>
        </p:nvSpPr>
        <p:spPr>
          <a:xfrm rot="21382423">
            <a:off x="4917202" y="3196801"/>
            <a:ext cx="208218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842123" y="2191260"/>
            <a:ext cx="3009060" cy="3232332"/>
            <a:chOff x="1330433" y="2392614"/>
            <a:chExt cx="3009060" cy="3232332"/>
          </a:xfrm>
        </p:grpSpPr>
        <p:sp>
          <p:nvSpPr>
            <p:cNvPr id="14" name="Parallelogram 13"/>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4" idx="5"/>
              <a:endCxn id="14"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5"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5"/>
              <a:endCxn id="16"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4" idx="1"/>
              <a:endCxn id="15"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2" name="TextBox 291"/>
              <p:cNvSpPr txBox="1"/>
              <p:nvPr/>
            </p:nvSpPr>
            <p:spPr>
              <a:xfrm>
                <a:off x="5969925" y="4811340"/>
                <a:ext cx="3798136" cy="9409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tx2"/>
                              </a:solidFill>
                              <a:latin typeface="Cambria Math" panose="02040503050406030204" pitchFamily="18" charset="0"/>
                            </a:rPr>
                          </m:ctrlPr>
                        </m:sSubPr>
                        <m:e>
                          <m:r>
                            <a:rPr lang="en-US" sz="2800" b="0" i="1" smtClean="0">
                              <a:solidFill>
                                <a:schemeClr val="tx2"/>
                              </a:solidFill>
                              <a:latin typeface="Cambria Math" panose="02040503050406030204" pitchFamily="18" charset="0"/>
                            </a:rPr>
                            <m:t>𝑦</m:t>
                          </m:r>
                        </m:e>
                        <m:sub>
                          <m:r>
                            <a:rPr lang="en-US" sz="2800" b="0" i="1" smtClean="0">
                              <a:solidFill>
                                <a:schemeClr val="tx2"/>
                              </a:solidFill>
                              <a:latin typeface="Cambria Math" panose="02040503050406030204" pitchFamily="18" charset="0"/>
                            </a:rPr>
                            <m:t>𝑗</m:t>
                          </m:r>
                        </m:sub>
                      </m:sSub>
                      <m:r>
                        <a:rPr lang="en-US" sz="2800" b="0" i="0"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a:rPr lang="en-US" sz="2800" b="0" i="1" smtClean="0">
                              <a:solidFill>
                                <a:schemeClr val="bg1"/>
                              </a:solidFill>
                              <a:latin typeface="Cambria Math" panose="02040503050406030204" pitchFamily="18" charset="0"/>
                            </a:rPr>
                            <m:t>𝑖</m:t>
                          </m:r>
                        </m:sub>
                        <m:sup/>
                        <m:e>
                          <m:sSub>
                            <m:sSubPr>
                              <m:ctrlPr>
                                <a:rPr lang="en-US" sz="2800" b="0" i="1" smtClean="0">
                                  <a:solidFill>
                                    <a:schemeClr val="tx2"/>
                                  </a:solidFill>
                                  <a:latin typeface="Cambria Math" panose="02040503050406030204" pitchFamily="18" charset="0"/>
                                </a:rPr>
                              </m:ctrlPr>
                            </m:sSubPr>
                            <m:e>
                              <m:r>
                                <a:rPr lang="en-US" sz="2800" b="0" i="1" smtClean="0">
                                  <a:solidFill>
                                    <a:schemeClr val="tx2"/>
                                  </a:solidFill>
                                  <a:latin typeface="Cambria Math" panose="02040503050406030204" pitchFamily="18" charset="0"/>
                                </a:rPr>
                                <m:t>𝑤</m:t>
                              </m:r>
                            </m:e>
                            <m:sub>
                              <m:r>
                                <a:rPr lang="en-US" sz="2800" b="0" i="1" smtClean="0">
                                  <a:solidFill>
                                    <a:schemeClr val="tx2"/>
                                  </a:solidFill>
                                  <a:latin typeface="Cambria Math" panose="02040503050406030204" pitchFamily="18" charset="0"/>
                                </a:rPr>
                                <m:t>𝑖</m:t>
                              </m:r>
                            </m:sub>
                          </m:sSub>
                          <m:r>
                            <a:rPr lang="en-US" sz="2800" b="0" i="1" smtClean="0">
                              <a:solidFill>
                                <a:schemeClr val="bg1"/>
                              </a:solidFill>
                              <a:latin typeface="Cambria Math" panose="02040503050406030204" pitchFamily="18" charset="0"/>
                              <a:ea typeface="Cambria Math" panose="02040503050406030204" pitchFamily="18" charset="0"/>
                            </a:rPr>
                            <m:t>∙</m:t>
                          </m:r>
                          <m:sSub>
                            <m:sSubPr>
                              <m:ctrlPr>
                                <a:rPr lang="en-US" sz="2800" b="0" i="1" smtClean="0">
                                  <a:solidFill>
                                    <a:schemeClr val="bg1"/>
                                  </a:solidFill>
                                  <a:latin typeface="Cambria Math" panose="02040503050406030204" pitchFamily="18" charset="0"/>
                                  <a:ea typeface="Cambria Math" panose="02040503050406030204" pitchFamily="18" charset="0"/>
                                </a:rPr>
                              </m:ctrlPr>
                            </m:sSubPr>
                            <m:e>
                              <m:r>
                                <a:rPr lang="en-US" sz="2800" b="0" i="1" smtClean="0">
                                  <a:solidFill>
                                    <a:schemeClr val="bg1"/>
                                  </a:solidFill>
                                  <a:latin typeface="Cambria Math" panose="02040503050406030204" pitchFamily="18" charset="0"/>
                                  <a:ea typeface="Cambria Math" panose="02040503050406030204" pitchFamily="18" charset="0"/>
                                </a:rPr>
                                <m:t>𝑥</m:t>
                              </m:r>
                            </m:e>
                            <m:sub>
                              <m:r>
                                <a:rPr lang="en-US" sz="2800" b="0" i="1" smtClean="0">
                                  <a:solidFill>
                                    <a:schemeClr val="bg1"/>
                                  </a:solidFill>
                                  <a:latin typeface="Cambria Math" panose="02040503050406030204" pitchFamily="18" charset="0"/>
                                  <a:ea typeface="Cambria Math" panose="02040503050406030204" pitchFamily="18" charset="0"/>
                                </a:rPr>
                                <m:t>𝑘</m:t>
                              </m:r>
                            </m:sub>
                          </m:sSub>
                        </m:e>
                      </m:nary>
                    </m:oMath>
                  </m:oMathPara>
                </a14:m>
                <a:endParaRPr lang="en-US" dirty="0" smtClean="0">
                  <a:solidFill>
                    <a:schemeClr val="bg1"/>
                  </a:solidFill>
                </a:endParaRPr>
              </a:p>
            </p:txBody>
          </p:sp>
        </mc:Choice>
        <mc:Fallback xmlns="">
          <p:sp>
            <p:nvSpPr>
              <p:cNvPr id="292" name="TextBox 291"/>
              <p:cNvSpPr txBox="1">
                <a:spLocks noRot="1" noChangeAspect="1" noMove="1" noResize="1" noEditPoints="1" noAdjustHandles="1" noChangeArrowheads="1" noChangeShapeType="1" noTextEdit="1"/>
              </p:cNvSpPr>
              <p:nvPr/>
            </p:nvSpPr>
            <p:spPr>
              <a:xfrm>
                <a:off x="5969925" y="4811340"/>
                <a:ext cx="3798136" cy="940963"/>
              </a:xfrm>
              <a:prstGeom prst="rect">
                <a:avLst/>
              </a:prstGeom>
              <a:blipFill rotWithShape="0">
                <a:blip r:embed="rId3"/>
                <a:stretch>
                  <a:fillRect b="-1935"/>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159875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Windows ML Architecture</a:t>
            </a:r>
          </a:p>
        </p:txBody>
      </p:sp>
      <p:sp>
        <p:nvSpPr>
          <p:cNvPr id="3" name="Content Placeholder 2"/>
          <p:cNvSpPr>
            <a:spLocks noGrp="1"/>
          </p:cNvSpPr>
          <p:nvPr>
            <p:ph idx="1"/>
          </p:nvPr>
        </p:nvSpPr>
        <p:spPr>
          <a:xfrm>
            <a:off x="827096" y="1457325"/>
            <a:ext cx="5429881" cy="4364636"/>
          </a:xfrm>
        </p:spPr>
        <p:txBody>
          <a:bodyPr>
            <a:normAutofit fontScale="85000" lnSpcReduction="20000"/>
          </a:bodyPr>
          <a:lstStyle/>
          <a:p>
            <a:pPr marL="205169" indent="-205169">
              <a:spcBef>
                <a:spcPts val="1080"/>
              </a:spcBef>
            </a:pPr>
            <a:r>
              <a:rPr lang="en-US" sz="2160" dirty="0"/>
              <a:t>WinML API</a:t>
            </a:r>
            <a:endParaRPr lang="en-US" dirty="0"/>
          </a:p>
          <a:p>
            <a:pPr marL="308610" lvl="1" indent="-212598"/>
            <a:r>
              <a:rPr lang="en-US" sz="1620" dirty="0"/>
              <a:t>Win32 &amp; WinRT Layers</a:t>
            </a:r>
          </a:p>
          <a:p>
            <a:pPr marL="308610" lvl="1" indent="-212598"/>
            <a:r>
              <a:rPr lang="en-US" sz="1620" dirty="0"/>
              <a:t>Converts images to Tensor Resources</a:t>
            </a:r>
          </a:p>
          <a:p>
            <a:pPr marL="308610" lvl="1" indent="-212598"/>
            <a:r>
              <a:rPr lang="en-US" sz="1620" dirty="0"/>
              <a:t>Available on all Windows editions in 2018</a:t>
            </a:r>
          </a:p>
          <a:p>
            <a:pPr marL="205169" indent="-205169">
              <a:spcBef>
                <a:spcPts val="1080"/>
              </a:spcBef>
            </a:pPr>
            <a:r>
              <a:rPr lang="en-US" sz="2160" dirty="0"/>
              <a:t>Inference Engine</a:t>
            </a:r>
          </a:p>
          <a:p>
            <a:pPr marL="308610" lvl="1" indent="-212598"/>
            <a:r>
              <a:rPr lang="en-US" sz="1620" dirty="0"/>
              <a:t>Model &amp; Device resource management</a:t>
            </a:r>
          </a:p>
          <a:p>
            <a:pPr marL="308610" lvl="1" indent="-212598"/>
            <a:r>
              <a:rPr lang="en-US" sz="1620" dirty="0"/>
              <a:t>Loads and compiles operator kernels</a:t>
            </a:r>
          </a:p>
          <a:p>
            <a:pPr marL="308610" lvl="1" indent="-212598"/>
            <a:r>
              <a:rPr lang="en-US" sz="1620" dirty="0"/>
              <a:t>Execute dataflow graph</a:t>
            </a:r>
          </a:p>
          <a:p>
            <a:pPr marL="205169" indent="-205169">
              <a:spcBef>
                <a:spcPts val="1080"/>
              </a:spcBef>
            </a:pPr>
            <a:r>
              <a:rPr lang="en-US" sz="2160" dirty="0"/>
              <a:t>Device Layer</a:t>
            </a:r>
          </a:p>
          <a:p>
            <a:pPr marL="308610" lvl="1" indent="-212598"/>
            <a:r>
              <a:rPr lang="en-US" sz="1620" dirty="0"/>
              <a:t>CPU instruction optimizations up to AVX-512</a:t>
            </a:r>
          </a:p>
          <a:p>
            <a:pPr marL="308610" lvl="1" indent="-212598"/>
            <a:r>
              <a:rPr lang="en-US" sz="1620" dirty="0"/>
              <a:t>DirectML generates DX12 Compute shaders</a:t>
            </a:r>
          </a:p>
        </p:txBody>
      </p:sp>
      <p:sp>
        <p:nvSpPr>
          <p:cNvPr id="28" name="Rectangle: Rounded Corners 27">
            <a:extLst>
              <a:ext uri="{FF2B5EF4-FFF2-40B4-BE49-F238E27FC236}">
                <a16:creationId xmlns:a16="http://schemas.microsoft.com/office/drawing/2014/main" xmlns="" id="{BA6AA4F8-5D68-44EA-97C1-F6E21FDC3530}"/>
              </a:ext>
            </a:extLst>
          </p:cNvPr>
          <p:cNvSpPr/>
          <p:nvPr/>
        </p:nvSpPr>
        <p:spPr>
          <a:xfrm>
            <a:off x="6007806" y="4106755"/>
            <a:ext cx="4194811" cy="1715206"/>
          </a:xfrm>
          <a:prstGeom prst="roundRect">
            <a:avLst>
              <a:gd name="adj" fmla="val 4494"/>
            </a:avLst>
          </a:prstGeom>
          <a:solidFill>
            <a:srgbClr val="FFFFFF">
              <a:lumMod val="6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endParaRPr lang="en-US" sz="1440" kern="0">
              <a:solidFill>
                <a:srgbClr val="FFFFFF"/>
              </a:solidFill>
              <a:latin typeface="Tw Cen MT" panose="020B0602020104020603" pitchFamily="34" charset="0"/>
              <a:ea typeface="Microsoft Sans Serif"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93587B37-AF05-48DD-A816-926903F65F20}"/>
              </a:ext>
            </a:extLst>
          </p:cNvPr>
          <p:cNvSpPr/>
          <p:nvPr/>
        </p:nvSpPr>
        <p:spPr>
          <a:xfrm>
            <a:off x="6136207" y="4726484"/>
            <a:ext cx="2594939" cy="453461"/>
          </a:xfrm>
          <a:prstGeom prst="roundRect">
            <a:avLst/>
          </a:prstGeom>
          <a:solidFill>
            <a:srgbClr val="FFFFFF">
              <a:lumMod val="8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Direct3D</a:t>
            </a:r>
          </a:p>
        </p:txBody>
      </p:sp>
      <p:sp>
        <p:nvSpPr>
          <p:cNvPr id="30" name="Rectangle: Rounded Corners 29">
            <a:extLst>
              <a:ext uri="{FF2B5EF4-FFF2-40B4-BE49-F238E27FC236}">
                <a16:creationId xmlns:a16="http://schemas.microsoft.com/office/drawing/2014/main" xmlns="" id="{099D1BB9-94EB-4A9B-9F34-F0684CE31FA4}"/>
              </a:ext>
            </a:extLst>
          </p:cNvPr>
          <p:cNvSpPr/>
          <p:nvPr/>
        </p:nvSpPr>
        <p:spPr>
          <a:xfrm>
            <a:off x="6136207" y="5261119"/>
            <a:ext cx="1255324" cy="453461"/>
          </a:xfrm>
          <a:prstGeom prst="roundRect">
            <a:avLst/>
          </a:prstGeom>
          <a:solidFill>
            <a:srgbClr val="FFFFFF">
              <a:lumMod val="8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dirty="0">
                <a:solidFill>
                  <a:srgbClr val="505050"/>
                </a:solidFill>
                <a:latin typeface="Segoe UI" panose="020B0502040204020203" pitchFamily="34" charset="0"/>
                <a:ea typeface="Microsoft Sans Serif" panose="020B0604020202020204" pitchFamily="34" charset="0"/>
                <a:cs typeface="Segoe UI" panose="020B0502040204020203" pitchFamily="34" charset="0"/>
              </a:rPr>
              <a:t>GPU</a:t>
            </a:r>
          </a:p>
        </p:txBody>
      </p:sp>
      <p:sp>
        <p:nvSpPr>
          <p:cNvPr id="31" name="Rectangle: Rounded Corners 30">
            <a:extLst>
              <a:ext uri="{FF2B5EF4-FFF2-40B4-BE49-F238E27FC236}">
                <a16:creationId xmlns:a16="http://schemas.microsoft.com/office/drawing/2014/main" xmlns="" id="{AD89CB55-CD47-404D-AC3E-D0233FF34C42}"/>
              </a:ext>
            </a:extLst>
          </p:cNvPr>
          <p:cNvSpPr/>
          <p:nvPr/>
        </p:nvSpPr>
        <p:spPr>
          <a:xfrm>
            <a:off x="6137934" y="4190021"/>
            <a:ext cx="2594939" cy="453461"/>
          </a:xfrm>
          <a:prstGeom prst="roundRect">
            <a:avLst/>
          </a:prstGeom>
          <a:solidFill>
            <a:srgbClr val="FFFFFF">
              <a:lumMod val="8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dirty="0">
                <a:solidFill>
                  <a:srgbClr val="505050"/>
                </a:solidFill>
                <a:latin typeface="Segoe UI" panose="020B0502040204020203" pitchFamily="34" charset="0"/>
                <a:ea typeface="Microsoft Sans Serif" panose="020B0604020202020204" pitchFamily="34" charset="0"/>
                <a:cs typeface="Segoe UI" panose="020B0502040204020203" pitchFamily="34" charset="0"/>
              </a:rPr>
              <a:t>DirectML</a:t>
            </a:r>
          </a:p>
        </p:txBody>
      </p:sp>
      <p:sp>
        <p:nvSpPr>
          <p:cNvPr id="32" name="Rectangle: Rounded Corners 31">
            <a:extLst>
              <a:ext uri="{FF2B5EF4-FFF2-40B4-BE49-F238E27FC236}">
                <a16:creationId xmlns:a16="http://schemas.microsoft.com/office/drawing/2014/main" xmlns="" id="{D1F0FBD2-2A7F-4AB8-8D1B-C74B9ABAA7A0}"/>
              </a:ext>
            </a:extLst>
          </p:cNvPr>
          <p:cNvSpPr/>
          <p:nvPr/>
        </p:nvSpPr>
        <p:spPr>
          <a:xfrm>
            <a:off x="6007806" y="2314195"/>
            <a:ext cx="4194810" cy="1711382"/>
          </a:xfrm>
          <a:prstGeom prst="roundRect">
            <a:avLst>
              <a:gd name="adj" fmla="val 5797"/>
            </a:avLst>
          </a:prstGeom>
          <a:solidFill>
            <a:srgbClr val="00BBF1"/>
          </a:solidFill>
          <a:ln w="6350" cap="flat" cmpd="sng" algn="ctr">
            <a:noFill/>
            <a:prstDash val="solid"/>
            <a:miter lim="800000"/>
          </a:ln>
          <a:effectLst/>
        </p:spPr>
        <p:txBody>
          <a:bodyPr rtlCol="0" anchor="ctr"/>
          <a:lstStyle/>
          <a:p>
            <a:pPr algn="ctr" defTabSz="822960" fontAlgn="auto">
              <a:spcBef>
                <a:spcPts val="0"/>
              </a:spcBef>
              <a:spcAft>
                <a:spcPts val="0"/>
              </a:spcAft>
              <a:defRPr/>
            </a:pPr>
            <a:endParaRPr lang="en-US" sz="1440" kern="0">
              <a:solidFill>
                <a:srgbClr val="FFFFFF"/>
              </a:solidFill>
              <a:latin typeface="Tw Cen MT" panose="020B0602020104020603" pitchFamily="34" charset="0"/>
              <a:ea typeface="Microsoft Sans Serif"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xmlns="" id="{E6F17D63-1229-4F7A-A5AD-D6EDE3E6BABE}"/>
              </a:ext>
            </a:extLst>
          </p:cNvPr>
          <p:cNvSpPr/>
          <p:nvPr/>
        </p:nvSpPr>
        <p:spPr>
          <a:xfrm>
            <a:off x="6136207" y="3482545"/>
            <a:ext cx="3943834" cy="453461"/>
          </a:xfrm>
          <a:prstGeom prst="roundRect">
            <a:avLst/>
          </a:prstGeom>
          <a:solidFill>
            <a:srgbClr val="FFFFFF">
              <a:lumMod val="9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Model Inference Engine</a:t>
            </a:r>
          </a:p>
        </p:txBody>
      </p:sp>
      <p:sp>
        <p:nvSpPr>
          <p:cNvPr id="34" name="Rectangle: Rounded Corners 33">
            <a:extLst>
              <a:ext uri="{FF2B5EF4-FFF2-40B4-BE49-F238E27FC236}">
                <a16:creationId xmlns:a16="http://schemas.microsoft.com/office/drawing/2014/main" xmlns="" id="{AAAEEBF8-A483-4467-81F5-B37548FE214E}"/>
              </a:ext>
            </a:extLst>
          </p:cNvPr>
          <p:cNvSpPr/>
          <p:nvPr/>
        </p:nvSpPr>
        <p:spPr>
          <a:xfrm>
            <a:off x="6136207" y="2395373"/>
            <a:ext cx="3943834" cy="453461"/>
          </a:xfrm>
          <a:prstGeom prst="roundRect">
            <a:avLst/>
          </a:prstGeom>
          <a:solidFill>
            <a:srgbClr val="FFFFFF">
              <a:lumMod val="9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WinML Win32 API</a:t>
            </a:r>
          </a:p>
        </p:txBody>
      </p:sp>
      <p:sp>
        <p:nvSpPr>
          <p:cNvPr id="35" name="Rectangle: Rounded Corners 34">
            <a:extLst>
              <a:ext uri="{FF2B5EF4-FFF2-40B4-BE49-F238E27FC236}">
                <a16:creationId xmlns:a16="http://schemas.microsoft.com/office/drawing/2014/main" xmlns="" id="{8BB51D96-4288-4EF0-8789-5835E5E2CECE}"/>
              </a:ext>
            </a:extLst>
          </p:cNvPr>
          <p:cNvSpPr/>
          <p:nvPr/>
        </p:nvSpPr>
        <p:spPr>
          <a:xfrm>
            <a:off x="8163113" y="1783350"/>
            <a:ext cx="2039504" cy="410084"/>
          </a:xfrm>
          <a:prstGeom prst="roundRect">
            <a:avLst/>
          </a:prstGeom>
          <a:solidFill>
            <a:srgbClr val="0978D7"/>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dirty="0">
                <a:solidFill>
                  <a:srgbClr val="FFFFFF"/>
                </a:solidFill>
                <a:latin typeface="Segoe UI" panose="020B0502040204020203" pitchFamily="34" charset="0"/>
                <a:ea typeface="Microsoft Sans Serif" panose="020B0604020202020204" pitchFamily="34" charset="0"/>
                <a:cs typeface="Segoe UI" panose="020B0502040204020203" pitchFamily="34" charset="0"/>
              </a:rPr>
              <a:t>WinML API</a:t>
            </a:r>
          </a:p>
        </p:txBody>
      </p:sp>
      <p:grpSp>
        <p:nvGrpSpPr>
          <p:cNvPr id="36" name="Group 35">
            <a:extLst>
              <a:ext uri="{FF2B5EF4-FFF2-40B4-BE49-F238E27FC236}">
                <a16:creationId xmlns:a16="http://schemas.microsoft.com/office/drawing/2014/main" xmlns="" id="{96E2D8AC-984B-4AAF-9696-CF31F8223A2D}"/>
              </a:ext>
            </a:extLst>
          </p:cNvPr>
          <p:cNvGrpSpPr/>
          <p:nvPr/>
        </p:nvGrpSpPr>
        <p:grpSpPr>
          <a:xfrm>
            <a:off x="6006078" y="1292089"/>
            <a:ext cx="2043941" cy="918793"/>
            <a:chOff x="2209800" y="1543706"/>
            <a:chExt cx="2277234" cy="691000"/>
          </a:xfrm>
          <a:solidFill>
            <a:srgbClr val="5C4B51"/>
          </a:solidFill>
        </p:grpSpPr>
        <p:sp>
          <p:nvSpPr>
            <p:cNvPr id="37" name="Rectangle: Rounded Corners 36">
              <a:extLst>
                <a:ext uri="{FF2B5EF4-FFF2-40B4-BE49-F238E27FC236}">
                  <a16:creationId xmlns:a16="http://schemas.microsoft.com/office/drawing/2014/main" xmlns="" id="{03BE5253-7F5B-440D-8B70-77FF28861A11}"/>
                </a:ext>
              </a:extLst>
            </p:cNvPr>
            <p:cNvSpPr/>
            <p:nvPr/>
          </p:nvSpPr>
          <p:spPr>
            <a:xfrm>
              <a:off x="2209800" y="1543706"/>
              <a:ext cx="2277234" cy="691000"/>
            </a:xfrm>
            <a:prstGeom prst="roundRect">
              <a:avLst>
                <a:gd name="adj" fmla="val 5571"/>
              </a:avLst>
            </a:prstGeom>
            <a:solidFill>
              <a:sysClr val="windowText" lastClr="000000"/>
            </a:solidFill>
            <a:ln w="6350" cap="flat" cmpd="sng" algn="ctr">
              <a:noFill/>
              <a:prstDash val="solid"/>
              <a:miter lim="800000"/>
            </a:ln>
            <a:effectLst/>
          </p:spPr>
          <p:txBody>
            <a:bodyPr rtlCol="0" anchor="ctr"/>
            <a:lstStyle/>
            <a:p>
              <a:pPr algn="ctr" defTabSz="822960" fontAlgn="auto">
                <a:spcBef>
                  <a:spcPts val="0"/>
                </a:spcBef>
                <a:spcAft>
                  <a:spcPts val="0"/>
                </a:spcAft>
                <a:defRPr/>
              </a:pPr>
              <a:endParaRPr lang="en-US" sz="1440" kern="0">
                <a:solidFill>
                  <a:srgbClr val="FFFFFF"/>
                </a:solidFill>
                <a:latin typeface="Tw Cen MT" panose="020B0602020104020603" pitchFamily="34" charset="0"/>
                <a:ea typeface="Microsoft Sans Serif" panose="020B0604020202020204" pitchFamily="34" charset="0"/>
                <a:cs typeface="Arial" panose="020B0604020202020204" pitchFamily="34" charset="0"/>
              </a:endParaRPr>
            </a:p>
          </p:txBody>
        </p:sp>
        <p:sp>
          <p:nvSpPr>
            <p:cNvPr id="38" name="Rectangle 28">
              <a:extLst>
                <a:ext uri="{FF2B5EF4-FFF2-40B4-BE49-F238E27FC236}">
                  <a16:creationId xmlns:a16="http://schemas.microsoft.com/office/drawing/2014/main" xmlns="" id="{CF52D2EC-808E-45EE-9C46-63B687ABE303}"/>
                </a:ext>
              </a:extLst>
            </p:cNvPr>
            <p:cNvSpPr/>
            <p:nvPr/>
          </p:nvSpPr>
          <p:spPr>
            <a:xfrm>
              <a:off x="2338553" y="1890614"/>
              <a:ext cx="947220" cy="266911"/>
            </a:xfrm>
            <a:prstGeom prst="roundRect">
              <a:avLst>
                <a:gd name="adj" fmla="val 11435"/>
              </a:avLst>
            </a:prstGeom>
            <a:solidFill>
              <a:srgbClr val="FFFFFF">
                <a:lumMod val="7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08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Input </a:t>
              </a:r>
              <a:br>
                <a:rPr lang="en-US" sz="108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br>
              <a:r>
                <a:rPr lang="en-US" sz="108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Surface</a:t>
              </a:r>
            </a:p>
          </p:txBody>
        </p:sp>
        <p:sp>
          <p:nvSpPr>
            <p:cNvPr id="39" name="Rectangle 29">
              <a:extLst>
                <a:ext uri="{FF2B5EF4-FFF2-40B4-BE49-F238E27FC236}">
                  <a16:creationId xmlns:a16="http://schemas.microsoft.com/office/drawing/2014/main" xmlns="" id="{63F9D869-6A60-4966-B6D8-C61810BDE7F8}"/>
                </a:ext>
              </a:extLst>
            </p:cNvPr>
            <p:cNvSpPr/>
            <p:nvPr/>
          </p:nvSpPr>
          <p:spPr>
            <a:xfrm>
              <a:off x="3424951" y="1890614"/>
              <a:ext cx="938008" cy="265355"/>
            </a:xfrm>
            <a:prstGeom prst="roundRect">
              <a:avLst>
                <a:gd name="adj" fmla="val 12743"/>
              </a:avLst>
            </a:prstGeom>
            <a:solidFill>
              <a:srgbClr val="FFFFFF">
                <a:lumMod val="7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08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Output Surface</a:t>
              </a:r>
            </a:p>
          </p:txBody>
        </p:sp>
        <p:sp>
          <p:nvSpPr>
            <p:cNvPr id="40" name="TextBox 39">
              <a:extLst>
                <a:ext uri="{FF2B5EF4-FFF2-40B4-BE49-F238E27FC236}">
                  <a16:creationId xmlns:a16="http://schemas.microsoft.com/office/drawing/2014/main" xmlns="" id="{D83112D6-AB9B-4C4D-9E2D-7C70AA4FDD5F}"/>
                </a:ext>
              </a:extLst>
            </p:cNvPr>
            <p:cNvSpPr txBox="1"/>
            <p:nvPr/>
          </p:nvSpPr>
          <p:spPr>
            <a:xfrm>
              <a:off x="2290269" y="1602570"/>
              <a:ext cx="2132254" cy="261217"/>
            </a:xfrm>
            <a:prstGeom prst="roundRect">
              <a:avLst/>
            </a:prstGeom>
            <a:solidFill>
              <a:sysClr val="windowText" lastClr="000000"/>
            </a:solidFill>
            <a:ln>
              <a:noFill/>
            </a:ln>
          </p:spPr>
          <p:txBody>
            <a:bodyPr wrap="square" rtlCol="0">
              <a:spAutoFit/>
            </a:bodyPr>
            <a:lstStyle/>
            <a:p>
              <a:pPr algn="ctr" defTabSz="822960" fontAlgn="auto">
                <a:spcBef>
                  <a:spcPts val="0"/>
                </a:spcBef>
                <a:spcAft>
                  <a:spcPts val="0"/>
                </a:spcAft>
                <a:defRPr/>
              </a:pPr>
              <a:r>
                <a:rPr lang="en-US" sz="1440" kern="0">
                  <a:solidFill>
                    <a:srgbClr val="FFFFFF"/>
                  </a:solidFill>
                  <a:latin typeface="Segoe UI" panose="020B0502040204020203" pitchFamily="34" charset="0"/>
                  <a:ea typeface="Microsoft Sans Serif" panose="020B0604020202020204" pitchFamily="34" charset="0"/>
                  <a:cs typeface="Segoe UI" panose="020B0502040204020203" pitchFamily="34" charset="0"/>
                </a:rPr>
                <a:t>Application #1</a:t>
              </a:r>
            </a:p>
          </p:txBody>
        </p:sp>
      </p:grpSp>
      <p:sp>
        <p:nvSpPr>
          <p:cNvPr id="41" name="Rectangle: Rounded Corners 40">
            <a:extLst>
              <a:ext uri="{FF2B5EF4-FFF2-40B4-BE49-F238E27FC236}">
                <a16:creationId xmlns:a16="http://schemas.microsoft.com/office/drawing/2014/main" xmlns="" id="{105F5912-40C2-4262-A331-1B0F59122070}"/>
              </a:ext>
            </a:extLst>
          </p:cNvPr>
          <p:cNvSpPr/>
          <p:nvPr/>
        </p:nvSpPr>
        <p:spPr>
          <a:xfrm>
            <a:off x="6136207" y="2931966"/>
            <a:ext cx="3943834" cy="453461"/>
          </a:xfrm>
          <a:prstGeom prst="roundRect">
            <a:avLst/>
          </a:prstGeom>
          <a:solidFill>
            <a:srgbClr val="FFFFFF">
              <a:lumMod val="9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err="1">
                <a:solidFill>
                  <a:srgbClr val="505050"/>
                </a:solidFill>
                <a:latin typeface="Segoe UI" panose="020B0502040204020203" pitchFamily="34" charset="0"/>
                <a:ea typeface="Microsoft Sans Serif" panose="020B0604020202020204" pitchFamily="34" charset="0"/>
                <a:cs typeface="Segoe UI" panose="020B0502040204020203" pitchFamily="34" charset="0"/>
              </a:rPr>
              <a:t>WinML</a:t>
            </a:r>
            <a:r>
              <a:rPr lang="en-US" sz="1440" kern="0">
                <a:solidFill>
                  <a:srgbClr val="505050"/>
                </a:solidFill>
                <a:latin typeface="Segoe UI" panose="020B0502040204020203" pitchFamily="34" charset="0"/>
                <a:ea typeface="Microsoft Sans Serif" panose="020B0604020202020204" pitchFamily="34" charset="0"/>
                <a:cs typeface="Segoe UI" panose="020B0502040204020203" pitchFamily="34" charset="0"/>
              </a:rPr>
              <a:t> Runtime</a:t>
            </a:r>
          </a:p>
        </p:txBody>
      </p:sp>
      <p:cxnSp>
        <p:nvCxnSpPr>
          <p:cNvPr id="42" name="Straight Arrow Connector 41">
            <a:extLst>
              <a:ext uri="{FF2B5EF4-FFF2-40B4-BE49-F238E27FC236}">
                <a16:creationId xmlns:a16="http://schemas.microsoft.com/office/drawing/2014/main" xmlns="" id="{D8001AB4-1B77-4A10-8D5F-9B7144C1B9E1}"/>
              </a:ext>
            </a:extLst>
          </p:cNvPr>
          <p:cNvCxnSpPr>
            <a:cxnSpLocks/>
          </p:cNvCxnSpPr>
          <p:nvPr/>
        </p:nvCxnSpPr>
        <p:spPr>
          <a:xfrm>
            <a:off x="6546731" y="2106189"/>
            <a:ext cx="0" cy="344051"/>
          </a:xfrm>
          <a:prstGeom prst="straightConnector1">
            <a:avLst/>
          </a:prstGeom>
          <a:noFill/>
          <a:ln w="76200" cap="flat" cmpd="sng" algn="ctr">
            <a:solidFill>
              <a:srgbClr val="D2D2D2">
                <a:lumMod val="50000"/>
              </a:srgbClr>
            </a:solidFill>
            <a:prstDash val="solid"/>
            <a:miter lim="800000"/>
            <a:tailEnd type="triangle"/>
          </a:ln>
          <a:effectLst/>
        </p:spPr>
      </p:cxnSp>
      <p:cxnSp>
        <p:nvCxnSpPr>
          <p:cNvPr id="43" name="Straight Arrow Connector 42">
            <a:extLst>
              <a:ext uri="{FF2B5EF4-FFF2-40B4-BE49-F238E27FC236}">
                <a16:creationId xmlns:a16="http://schemas.microsoft.com/office/drawing/2014/main" xmlns="" id="{1416E217-D834-409D-8227-5E7DBAE32EBC}"/>
              </a:ext>
            </a:extLst>
          </p:cNvPr>
          <p:cNvCxnSpPr>
            <a:cxnSpLocks/>
          </p:cNvCxnSpPr>
          <p:nvPr/>
        </p:nvCxnSpPr>
        <p:spPr>
          <a:xfrm>
            <a:off x="7394446" y="2109292"/>
            <a:ext cx="0" cy="345875"/>
          </a:xfrm>
          <a:prstGeom prst="straightConnector1">
            <a:avLst/>
          </a:prstGeom>
          <a:noFill/>
          <a:ln w="76200" cap="flat" cmpd="sng" algn="ctr">
            <a:solidFill>
              <a:srgbClr val="D2D2D2">
                <a:lumMod val="50000"/>
              </a:srgbClr>
            </a:solidFill>
            <a:prstDash val="solid"/>
            <a:miter lim="800000"/>
            <a:tailEnd type="triangle"/>
          </a:ln>
          <a:effectLst/>
        </p:spPr>
      </p:cxnSp>
      <p:cxnSp>
        <p:nvCxnSpPr>
          <p:cNvPr id="44" name="Straight Arrow Connector 43">
            <a:extLst>
              <a:ext uri="{FF2B5EF4-FFF2-40B4-BE49-F238E27FC236}">
                <a16:creationId xmlns:a16="http://schemas.microsoft.com/office/drawing/2014/main" xmlns="" id="{33B52AD5-7AF7-469E-9070-795BB8901FC8}"/>
              </a:ext>
            </a:extLst>
          </p:cNvPr>
          <p:cNvCxnSpPr>
            <a:cxnSpLocks/>
          </p:cNvCxnSpPr>
          <p:nvPr/>
        </p:nvCxnSpPr>
        <p:spPr>
          <a:xfrm flipH="1">
            <a:off x="9022353" y="2109956"/>
            <a:ext cx="5068" cy="289184"/>
          </a:xfrm>
          <a:prstGeom prst="straightConnector1">
            <a:avLst/>
          </a:prstGeom>
          <a:noFill/>
          <a:ln w="76200" cap="flat" cmpd="sng" algn="ctr">
            <a:solidFill>
              <a:srgbClr val="D2D2D2">
                <a:lumMod val="50000"/>
              </a:srgbClr>
            </a:solidFill>
            <a:prstDash val="solid"/>
            <a:miter lim="800000"/>
            <a:tailEnd type="triangle"/>
          </a:ln>
          <a:effectLst/>
        </p:spPr>
      </p:cxnSp>
      <p:sp>
        <p:nvSpPr>
          <p:cNvPr id="45" name="Rectangle: Rounded Corners 44">
            <a:extLst>
              <a:ext uri="{FF2B5EF4-FFF2-40B4-BE49-F238E27FC236}">
                <a16:creationId xmlns:a16="http://schemas.microsoft.com/office/drawing/2014/main" xmlns="" id="{40C4B190-82F7-41F7-9D33-E96363C4FEEF}"/>
              </a:ext>
            </a:extLst>
          </p:cNvPr>
          <p:cNvSpPr/>
          <p:nvPr/>
        </p:nvSpPr>
        <p:spPr>
          <a:xfrm>
            <a:off x="8163113" y="1292089"/>
            <a:ext cx="2039504" cy="410084"/>
          </a:xfrm>
          <a:prstGeom prst="roundRect">
            <a:avLst/>
          </a:prstGeom>
          <a:solidFill>
            <a:sysClr val="windowText" lastClr="000000"/>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a:solidFill>
                  <a:srgbClr val="FFFFFF"/>
                </a:solidFill>
                <a:latin typeface="Segoe UI" panose="020B0502040204020203" pitchFamily="34" charset="0"/>
                <a:ea typeface="Microsoft Sans Serif" panose="020B0604020202020204" pitchFamily="34" charset="0"/>
                <a:cs typeface="Segoe UI" panose="020B0502040204020203" pitchFamily="34" charset="0"/>
              </a:rPr>
              <a:t>Application #2</a:t>
            </a:r>
          </a:p>
        </p:txBody>
      </p:sp>
      <p:cxnSp>
        <p:nvCxnSpPr>
          <p:cNvPr id="46" name="Straight Arrow Connector 45">
            <a:extLst>
              <a:ext uri="{FF2B5EF4-FFF2-40B4-BE49-F238E27FC236}">
                <a16:creationId xmlns:a16="http://schemas.microsoft.com/office/drawing/2014/main" xmlns="" id="{46DEE720-98C2-4693-B734-4C6589BFDA9E}"/>
              </a:ext>
            </a:extLst>
          </p:cNvPr>
          <p:cNvCxnSpPr>
            <a:cxnSpLocks/>
            <a:endCxn id="31" idx="0"/>
          </p:cNvCxnSpPr>
          <p:nvPr/>
        </p:nvCxnSpPr>
        <p:spPr>
          <a:xfrm>
            <a:off x="7435403" y="3824441"/>
            <a:ext cx="0" cy="365581"/>
          </a:xfrm>
          <a:prstGeom prst="straightConnector1">
            <a:avLst/>
          </a:prstGeom>
          <a:noFill/>
          <a:ln w="76200" cap="flat" cmpd="sng" algn="ctr">
            <a:solidFill>
              <a:srgbClr val="D2D2D2">
                <a:lumMod val="50000"/>
              </a:srgbClr>
            </a:solidFill>
            <a:prstDash val="solid"/>
            <a:miter lim="800000"/>
            <a:tailEnd type="triangle"/>
          </a:ln>
          <a:effectLst/>
        </p:spPr>
      </p:cxnSp>
      <p:cxnSp>
        <p:nvCxnSpPr>
          <p:cNvPr id="47" name="Straight Arrow Connector 46">
            <a:extLst>
              <a:ext uri="{FF2B5EF4-FFF2-40B4-BE49-F238E27FC236}">
                <a16:creationId xmlns:a16="http://schemas.microsoft.com/office/drawing/2014/main" xmlns="" id="{9232B7AF-A81F-4D5D-8887-83F255B266F6}"/>
              </a:ext>
            </a:extLst>
          </p:cNvPr>
          <p:cNvCxnSpPr>
            <a:cxnSpLocks/>
          </p:cNvCxnSpPr>
          <p:nvPr/>
        </p:nvCxnSpPr>
        <p:spPr>
          <a:xfrm flipV="1">
            <a:off x="7687499" y="2106189"/>
            <a:ext cx="0" cy="344050"/>
          </a:xfrm>
          <a:prstGeom prst="straightConnector1">
            <a:avLst/>
          </a:prstGeom>
          <a:noFill/>
          <a:ln w="76200" cap="flat" cmpd="sng" algn="ctr">
            <a:solidFill>
              <a:srgbClr val="D2D2D2">
                <a:lumMod val="50000"/>
              </a:srgbClr>
            </a:solidFill>
            <a:prstDash val="solid"/>
            <a:miter lim="800000"/>
            <a:tailEnd type="triangle"/>
          </a:ln>
          <a:effectLst/>
        </p:spPr>
      </p:cxnSp>
      <p:sp>
        <p:nvSpPr>
          <p:cNvPr id="48" name="Rectangle: Rounded Corners 47">
            <a:extLst>
              <a:ext uri="{FF2B5EF4-FFF2-40B4-BE49-F238E27FC236}">
                <a16:creationId xmlns:a16="http://schemas.microsoft.com/office/drawing/2014/main" xmlns="" id="{7951F3BF-496E-4AB2-B400-9202BB53D14E}"/>
              </a:ext>
            </a:extLst>
          </p:cNvPr>
          <p:cNvSpPr/>
          <p:nvPr/>
        </p:nvSpPr>
        <p:spPr>
          <a:xfrm>
            <a:off x="7477548" y="5261119"/>
            <a:ext cx="1255324" cy="453461"/>
          </a:xfrm>
          <a:prstGeom prst="roundRect">
            <a:avLst/>
          </a:prstGeom>
          <a:solidFill>
            <a:srgbClr val="FFFFFF">
              <a:lumMod val="8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dirty="0">
                <a:solidFill>
                  <a:srgbClr val="505050"/>
                </a:solidFill>
                <a:latin typeface="Segoe UI" panose="020B0502040204020203" pitchFamily="34" charset="0"/>
                <a:ea typeface="Microsoft Sans Serif" panose="020B0604020202020204" pitchFamily="34" charset="0"/>
                <a:cs typeface="Segoe UI" panose="020B0502040204020203" pitchFamily="34" charset="0"/>
              </a:rPr>
              <a:t>NPU</a:t>
            </a:r>
          </a:p>
        </p:txBody>
      </p:sp>
      <p:sp>
        <p:nvSpPr>
          <p:cNvPr id="49" name="Rectangle: Rounded Corners 48">
            <a:extLst>
              <a:ext uri="{FF2B5EF4-FFF2-40B4-BE49-F238E27FC236}">
                <a16:creationId xmlns:a16="http://schemas.microsoft.com/office/drawing/2014/main" xmlns="" id="{23A7EA82-FAF4-401C-903C-89F1E0631907}"/>
              </a:ext>
            </a:extLst>
          </p:cNvPr>
          <p:cNvSpPr/>
          <p:nvPr/>
        </p:nvSpPr>
        <p:spPr>
          <a:xfrm>
            <a:off x="8806980" y="4184139"/>
            <a:ext cx="1255324" cy="453461"/>
          </a:xfrm>
          <a:prstGeom prst="roundRect">
            <a:avLst/>
          </a:prstGeom>
          <a:solidFill>
            <a:srgbClr val="FFFFFF">
              <a:lumMod val="85000"/>
            </a:srgbClr>
          </a:solidFill>
          <a:ln w="6350" cap="flat" cmpd="sng" algn="ctr">
            <a:noFill/>
            <a:prstDash val="solid"/>
            <a:miter lim="800000"/>
          </a:ln>
          <a:effectLst/>
        </p:spPr>
        <p:txBody>
          <a:bodyPr rtlCol="0" anchor="ctr"/>
          <a:lstStyle/>
          <a:p>
            <a:pPr algn="ctr" defTabSz="822960" fontAlgn="auto">
              <a:spcBef>
                <a:spcPts val="0"/>
              </a:spcBef>
              <a:spcAft>
                <a:spcPts val="0"/>
              </a:spcAft>
              <a:defRPr/>
            </a:pPr>
            <a:r>
              <a:rPr lang="en-US" sz="1440" kern="0" dirty="0">
                <a:solidFill>
                  <a:srgbClr val="505050"/>
                </a:solidFill>
                <a:latin typeface="Segoe UI" panose="020B0502040204020203" pitchFamily="34" charset="0"/>
                <a:ea typeface="Microsoft Sans Serif" panose="020B0604020202020204" pitchFamily="34" charset="0"/>
                <a:cs typeface="Segoe UI" panose="020B0502040204020203" pitchFamily="34" charset="0"/>
              </a:rPr>
              <a:t>CPU</a:t>
            </a:r>
          </a:p>
        </p:txBody>
      </p:sp>
      <p:cxnSp>
        <p:nvCxnSpPr>
          <p:cNvPr id="50" name="Straight Arrow Connector 49">
            <a:extLst>
              <a:ext uri="{FF2B5EF4-FFF2-40B4-BE49-F238E27FC236}">
                <a16:creationId xmlns:a16="http://schemas.microsoft.com/office/drawing/2014/main" xmlns="" id="{167E5BA5-F5B0-4A5B-9236-0F7CBED7227A}"/>
              </a:ext>
            </a:extLst>
          </p:cNvPr>
          <p:cNvCxnSpPr>
            <a:cxnSpLocks/>
          </p:cNvCxnSpPr>
          <p:nvPr/>
        </p:nvCxnSpPr>
        <p:spPr>
          <a:xfrm>
            <a:off x="9426644" y="3842787"/>
            <a:ext cx="0" cy="365581"/>
          </a:xfrm>
          <a:prstGeom prst="straightConnector1">
            <a:avLst/>
          </a:prstGeom>
          <a:noFill/>
          <a:ln w="76200" cap="flat" cmpd="sng" algn="ctr">
            <a:solidFill>
              <a:srgbClr val="D2D2D2">
                <a:lumMod val="50000"/>
              </a:srgbClr>
            </a:solidFill>
            <a:prstDash val="solid"/>
            <a:miter lim="800000"/>
            <a:tailEnd type="triangle"/>
          </a:ln>
          <a:effectLst/>
        </p:spPr>
      </p:cxnSp>
      <p:cxnSp>
        <p:nvCxnSpPr>
          <p:cNvPr id="51" name="Straight Arrow Connector 50">
            <a:extLst>
              <a:ext uri="{FF2B5EF4-FFF2-40B4-BE49-F238E27FC236}">
                <a16:creationId xmlns:a16="http://schemas.microsoft.com/office/drawing/2014/main" xmlns="" id="{5176580D-20E5-4127-9B77-645EB06AA9C8}"/>
              </a:ext>
            </a:extLst>
          </p:cNvPr>
          <p:cNvCxnSpPr>
            <a:cxnSpLocks/>
          </p:cNvCxnSpPr>
          <p:nvPr/>
        </p:nvCxnSpPr>
        <p:spPr>
          <a:xfrm flipV="1">
            <a:off x="9308258" y="2115151"/>
            <a:ext cx="0" cy="289185"/>
          </a:xfrm>
          <a:prstGeom prst="straightConnector1">
            <a:avLst/>
          </a:prstGeom>
          <a:noFill/>
          <a:ln w="76200" cap="flat" cmpd="sng" algn="ctr">
            <a:solidFill>
              <a:srgbClr val="D2D2D2">
                <a:lumMod val="50000"/>
              </a:srgbClr>
            </a:solidFill>
            <a:prstDash val="solid"/>
            <a:miter lim="800000"/>
            <a:tailEnd type="triangle"/>
          </a:ln>
          <a:effectLst/>
        </p:spPr>
      </p:cxnSp>
    </p:spTree>
    <p:extLst>
      <p:ext uri="{BB962C8B-B14F-4D97-AF65-F5344CB8AC3E}">
        <p14:creationId xmlns:p14="http://schemas.microsoft.com/office/powerpoint/2010/main" val="19123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oup 275"/>
          <p:cNvGrpSpPr/>
          <p:nvPr/>
        </p:nvGrpSpPr>
        <p:grpSpPr>
          <a:xfrm>
            <a:off x="7343680" y="3225472"/>
            <a:ext cx="1073772" cy="1237941"/>
            <a:chOff x="6416256" y="4368263"/>
            <a:chExt cx="1073772" cy="1237941"/>
          </a:xfrm>
        </p:grpSpPr>
        <p:sp>
          <p:nvSpPr>
            <p:cNvPr id="277" name="Parallelogram 276"/>
            <p:cNvSpPr/>
            <p:nvPr/>
          </p:nvSpPr>
          <p:spPr>
            <a:xfrm rot="16200000" flipH="1" flipV="1">
              <a:off x="6197512" y="4592942"/>
              <a:ext cx="1232003" cy="794516"/>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Parallelogram 277"/>
            <p:cNvSpPr/>
            <p:nvPr/>
          </p:nvSpPr>
          <p:spPr>
            <a:xfrm rot="5400000" flipV="1">
              <a:off x="6818355" y="4945125"/>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arallelogram 278"/>
            <p:cNvSpPr/>
            <p:nvPr/>
          </p:nvSpPr>
          <p:spPr>
            <a:xfrm rot="1167788">
              <a:off x="6422643" y="4371564"/>
              <a:ext cx="1054364" cy="191529"/>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0" name="Straight Connector 279"/>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844633" y="3749202"/>
            <a:ext cx="1392441" cy="1089579"/>
            <a:chOff x="4610900" y="4531313"/>
            <a:chExt cx="1392441" cy="1089579"/>
          </a:xfrm>
        </p:grpSpPr>
        <p:sp>
          <p:nvSpPr>
            <p:cNvPr id="181" name="Parallelogram 180"/>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1" idx="1"/>
              <a:endCxn id="18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18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661061" y="4043116"/>
            <a:ext cx="1392441" cy="1089579"/>
            <a:chOff x="4610900" y="4531313"/>
            <a:chExt cx="1392441" cy="1089579"/>
          </a:xfrm>
        </p:grpSpPr>
        <p:sp>
          <p:nvSpPr>
            <p:cNvPr id="195" name="Parallelogram 194"/>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5" idx="1"/>
              <a:endCxn id="195"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endCxn id="196"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3445547" y="4326766"/>
            <a:ext cx="1392441" cy="1089579"/>
            <a:chOff x="4610900" y="4531313"/>
            <a:chExt cx="1392441" cy="1089579"/>
          </a:xfrm>
        </p:grpSpPr>
        <p:sp>
          <p:nvSpPr>
            <p:cNvPr id="209" name="Parallelogram 208"/>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09" idx="1"/>
              <a:endCxn id="20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1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1849743" y="2947233"/>
            <a:ext cx="1392441" cy="1089579"/>
            <a:chOff x="4610900" y="4531313"/>
            <a:chExt cx="1392441" cy="1089579"/>
          </a:xfrm>
        </p:grpSpPr>
        <p:sp>
          <p:nvSpPr>
            <p:cNvPr id="139" name="Parallelogram 138"/>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9" idx="1"/>
              <a:endCxn id="13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4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2666171" y="3241147"/>
            <a:ext cx="1392441" cy="1089579"/>
            <a:chOff x="4610900" y="4531313"/>
            <a:chExt cx="1392441" cy="1089579"/>
          </a:xfrm>
        </p:grpSpPr>
        <p:sp>
          <p:nvSpPr>
            <p:cNvPr id="153" name="Parallelogram 152"/>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3" idx="1"/>
              <a:endCxn id="153"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5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3450657" y="3524797"/>
            <a:ext cx="1392441" cy="1089579"/>
            <a:chOff x="4610900" y="4531313"/>
            <a:chExt cx="1392441" cy="1089579"/>
          </a:xfrm>
        </p:grpSpPr>
        <p:sp>
          <p:nvSpPr>
            <p:cNvPr id="167" name="Parallelogram 166"/>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67" idx="1"/>
              <a:endCxn id="167"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168"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850269" y="2087586"/>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2649229" y="2363385"/>
            <a:ext cx="1392441" cy="1089579"/>
            <a:chOff x="4610900" y="4531313"/>
            <a:chExt cx="1392441" cy="1089579"/>
          </a:xfrm>
        </p:grpSpPr>
        <p:sp>
          <p:nvSpPr>
            <p:cNvPr id="108" name="Parallelogram 107"/>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08" idx="1"/>
              <a:endCxn id="10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0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 Repeat for blue</a:t>
            </a:r>
            <a:endParaRPr lang="en-US" dirty="0"/>
          </a:p>
        </p:txBody>
      </p:sp>
      <p:grpSp>
        <p:nvGrpSpPr>
          <p:cNvPr id="121" name="Group 120"/>
          <p:cNvGrpSpPr/>
          <p:nvPr/>
        </p:nvGrpSpPr>
        <p:grpSpPr>
          <a:xfrm>
            <a:off x="3453024" y="2656526"/>
            <a:ext cx="1392441" cy="1089579"/>
            <a:chOff x="4610900" y="4531313"/>
            <a:chExt cx="1392441" cy="1089579"/>
          </a:xfrm>
        </p:grpSpPr>
        <p:sp>
          <p:nvSpPr>
            <p:cNvPr id="122" name="Parallelogram 121"/>
            <p:cNvSpPr/>
            <p:nvPr/>
          </p:nvSpPr>
          <p:spPr>
            <a:xfrm rot="5400000" flipV="1">
              <a:off x="5141271" y="4755127"/>
              <a:ext cx="863331" cy="860809"/>
            </a:xfrm>
            <a:prstGeom prst="parallelogram">
              <a:avLst>
                <a:gd name="adj" fmla="val 35132"/>
              </a:avLst>
            </a:prstGeom>
            <a:solidFill>
              <a:srgbClr val="0051C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rot="16200000" flipH="1" flipV="1">
              <a:off x="4501586" y="4979475"/>
              <a:ext cx="750731" cy="532104"/>
            </a:xfrm>
            <a:prstGeom prst="parallelogram">
              <a:avLst>
                <a:gd name="adj" fmla="val 35132"/>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rot="1167788">
              <a:off x="4671347" y="4531313"/>
              <a:ext cx="1274229" cy="572573"/>
            </a:xfrm>
            <a:prstGeom prst="parallelogram">
              <a:avLst>
                <a:gd name="adj" fmla="val 122628"/>
              </a:avLst>
            </a:prstGeom>
            <a:solidFill>
              <a:srgbClr val="0000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2" idx="1"/>
              <a:endCxn id="122"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2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8" name="Right Arrow 287"/>
          <p:cNvSpPr/>
          <p:nvPr/>
        </p:nvSpPr>
        <p:spPr>
          <a:xfrm rot="21382423">
            <a:off x="4917202" y="3196801"/>
            <a:ext cx="208218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842123" y="2191260"/>
            <a:ext cx="3009060" cy="3232332"/>
            <a:chOff x="1330433" y="2392614"/>
            <a:chExt cx="3009060" cy="3232332"/>
          </a:xfrm>
        </p:grpSpPr>
        <p:sp>
          <p:nvSpPr>
            <p:cNvPr id="14" name="Parallelogram 13"/>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4" idx="5"/>
              <a:endCxn id="14"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5"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5"/>
              <a:endCxn id="16"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4" idx="1"/>
              <a:endCxn id="15"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2" name="TextBox 221"/>
              <p:cNvSpPr txBox="1"/>
              <p:nvPr/>
            </p:nvSpPr>
            <p:spPr>
              <a:xfrm>
                <a:off x="5969925" y="4811340"/>
                <a:ext cx="3798136" cy="9409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𝑦</m:t>
                          </m:r>
                        </m:e>
                        <m:sub>
                          <m:r>
                            <a:rPr lang="en-US" sz="2800" b="0" i="1" smtClean="0">
                              <a:solidFill>
                                <a:schemeClr val="accent1"/>
                              </a:solidFill>
                              <a:latin typeface="Cambria Math" panose="02040503050406030204" pitchFamily="18" charset="0"/>
                            </a:rPr>
                            <m:t>𝑗</m:t>
                          </m:r>
                        </m:sub>
                      </m:sSub>
                      <m:r>
                        <a:rPr lang="en-US" sz="2800" b="0" i="0" smtClean="0">
                          <a:solidFill>
                            <a:schemeClr val="bg1"/>
                          </a:solidFill>
                          <a:latin typeface="Cambria Math" panose="02040503050406030204" pitchFamily="18" charset="0"/>
                        </a:rPr>
                        <m:t>=</m:t>
                      </m:r>
                      <m:nary>
                        <m:naryPr>
                          <m:chr m:val="∑"/>
                          <m:supHide m:val="on"/>
                          <m:ctrlPr>
                            <a:rPr lang="en-US" sz="2800" b="0" i="1" smtClean="0">
                              <a:solidFill>
                                <a:schemeClr val="bg1"/>
                              </a:solidFill>
                              <a:latin typeface="Cambria Math" panose="02040503050406030204" pitchFamily="18" charset="0"/>
                            </a:rPr>
                          </m:ctrlPr>
                        </m:naryPr>
                        <m:sub>
                          <m:r>
                            <a:rPr lang="en-US" sz="2800" b="0" i="1" smtClean="0">
                              <a:solidFill>
                                <a:schemeClr val="bg1"/>
                              </a:solidFill>
                              <a:latin typeface="Cambria Math" panose="02040503050406030204" pitchFamily="18" charset="0"/>
                            </a:rPr>
                            <m:t>𝑖</m:t>
                          </m:r>
                        </m:sub>
                        <m:sup/>
                        <m:e>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𝑤</m:t>
                              </m:r>
                            </m:e>
                            <m:sub>
                              <m:r>
                                <a:rPr lang="en-US" sz="2800" b="0" i="1" smtClean="0">
                                  <a:solidFill>
                                    <a:schemeClr val="accent1"/>
                                  </a:solidFill>
                                  <a:latin typeface="Cambria Math" panose="02040503050406030204" pitchFamily="18" charset="0"/>
                                </a:rPr>
                                <m:t>𝑖</m:t>
                              </m:r>
                            </m:sub>
                          </m:sSub>
                          <m:r>
                            <a:rPr lang="en-US" sz="2800" b="0" i="1" smtClean="0">
                              <a:solidFill>
                                <a:schemeClr val="bg1"/>
                              </a:solidFill>
                              <a:latin typeface="Cambria Math" panose="02040503050406030204" pitchFamily="18" charset="0"/>
                              <a:ea typeface="Cambria Math" panose="02040503050406030204" pitchFamily="18" charset="0"/>
                            </a:rPr>
                            <m:t>∙</m:t>
                          </m:r>
                          <m:sSub>
                            <m:sSubPr>
                              <m:ctrlPr>
                                <a:rPr lang="en-US" sz="2800" b="0" i="1" smtClean="0">
                                  <a:solidFill>
                                    <a:schemeClr val="bg1"/>
                                  </a:solidFill>
                                  <a:latin typeface="Cambria Math" panose="02040503050406030204" pitchFamily="18" charset="0"/>
                                  <a:ea typeface="Cambria Math" panose="02040503050406030204" pitchFamily="18" charset="0"/>
                                </a:rPr>
                              </m:ctrlPr>
                            </m:sSubPr>
                            <m:e>
                              <m:r>
                                <a:rPr lang="en-US" sz="2800" b="0" i="1" smtClean="0">
                                  <a:solidFill>
                                    <a:schemeClr val="bg1"/>
                                  </a:solidFill>
                                  <a:latin typeface="Cambria Math" panose="02040503050406030204" pitchFamily="18" charset="0"/>
                                  <a:ea typeface="Cambria Math" panose="02040503050406030204" pitchFamily="18" charset="0"/>
                                </a:rPr>
                                <m:t>𝑥</m:t>
                              </m:r>
                            </m:e>
                            <m:sub>
                              <m:r>
                                <a:rPr lang="en-US" sz="2800" b="0" i="1" smtClean="0">
                                  <a:solidFill>
                                    <a:schemeClr val="bg1"/>
                                  </a:solidFill>
                                  <a:latin typeface="Cambria Math" panose="02040503050406030204" pitchFamily="18" charset="0"/>
                                  <a:ea typeface="Cambria Math" panose="02040503050406030204" pitchFamily="18" charset="0"/>
                                </a:rPr>
                                <m:t>𝑘</m:t>
                              </m:r>
                            </m:sub>
                          </m:sSub>
                        </m:e>
                      </m:nary>
                    </m:oMath>
                  </m:oMathPara>
                </a14:m>
                <a:endParaRPr lang="en-US" dirty="0" smtClean="0">
                  <a:solidFill>
                    <a:schemeClr val="bg1"/>
                  </a:solidFill>
                </a:endParaRPr>
              </a:p>
            </p:txBody>
          </p:sp>
        </mc:Choice>
        <mc:Fallback xmlns="">
          <p:sp>
            <p:nvSpPr>
              <p:cNvPr id="222" name="TextBox 221"/>
              <p:cNvSpPr txBox="1">
                <a:spLocks noRot="1" noChangeAspect="1" noMove="1" noResize="1" noEditPoints="1" noAdjustHandles="1" noChangeArrowheads="1" noChangeShapeType="1" noTextEdit="1"/>
              </p:cNvSpPr>
              <p:nvPr/>
            </p:nvSpPr>
            <p:spPr>
              <a:xfrm>
                <a:off x="5969925" y="4811340"/>
                <a:ext cx="3798136" cy="940963"/>
              </a:xfrm>
              <a:prstGeom prst="rect">
                <a:avLst/>
              </a:prstGeom>
              <a:blipFill rotWithShape="0">
                <a:blip r:embed="rId3"/>
                <a:stretch>
                  <a:fillRect b="-1935"/>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32746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oup 275"/>
          <p:cNvGrpSpPr/>
          <p:nvPr/>
        </p:nvGrpSpPr>
        <p:grpSpPr>
          <a:xfrm>
            <a:off x="2864733" y="4575673"/>
            <a:ext cx="1073772" cy="1237941"/>
            <a:chOff x="6416256" y="4368263"/>
            <a:chExt cx="1073772" cy="1237941"/>
          </a:xfrm>
        </p:grpSpPr>
        <p:sp>
          <p:nvSpPr>
            <p:cNvPr id="277" name="Parallelogram 276"/>
            <p:cNvSpPr/>
            <p:nvPr/>
          </p:nvSpPr>
          <p:spPr>
            <a:xfrm rot="16200000" flipH="1" flipV="1">
              <a:off x="6197512" y="4592942"/>
              <a:ext cx="1232003" cy="794516"/>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Parallelogram 277"/>
            <p:cNvSpPr/>
            <p:nvPr/>
          </p:nvSpPr>
          <p:spPr>
            <a:xfrm rot="5400000" flipV="1">
              <a:off x="6818355" y="4945125"/>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arallelogram 278"/>
            <p:cNvSpPr/>
            <p:nvPr/>
          </p:nvSpPr>
          <p:spPr>
            <a:xfrm rot="1167788">
              <a:off x="6422643" y="4371564"/>
              <a:ext cx="1054364" cy="191529"/>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0" name="Straight Connector 279"/>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Stack them together to form the resulting tensor</a:t>
            </a:r>
            <a:endParaRPr lang="en-US" dirty="0"/>
          </a:p>
        </p:txBody>
      </p:sp>
      <p:sp>
        <p:nvSpPr>
          <p:cNvPr id="288" name="Right Arrow 287"/>
          <p:cNvSpPr/>
          <p:nvPr/>
        </p:nvSpPr>
        <p:spPr>
          <a:xfrm rot="21382423">
            <a:off x="4282332" y="3364678"/>
            <a:ext cx="2243109"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2847093" y="3247769"/>
            <a:ext cx="1073772" cy="1237941"/>
            <a:chOff x="6416256" y="4368263"/>
            <a:chExt cx="1073772" cy="1237941"/>
          </a:xfrm>
        </p:grpSpPr>
        <p:sp>
          <p:nvSpPr>
            <p:cNvPr id="223" name="Parallelogram 222"/>
            <p:cNvSpPr/>
            <p:nvPr/>
          </p:nvSpPr>
          <p:spPr>
            <a:xfrm rot="16200000" flipH="1" flipV="1">
              <a:off x="6197512" y="4592942"/>
              <a:ext cx="1232003" cy="794516"/>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arallelogram 223"/>
            <p:cNvSpPr/>
            <p:nvPr/>
          </p:nvSpPr>
          <p:spPr>
            <a:xfrm rot="5400000" flipV="1">
              <a:off x="6818355" y="4945125"/>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arallelogram 224"/>
            <p:cNvSpPr/>
            <p:nvPr/>
          </p:nvSpPr>
          <p:spPr>
            <a:xfrm rot="1167788">
              <a:off x="6422643" y="4371564"/>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862721" y="1954430"/>
            <a:ext cx="1073772" cy="1237941"/>
            <a:chOff x="6416256" y="4368263"/>
            <a:chExt cx="1073772" cy="1237941"/>
          </a:xfrm>
        </p:grpSpPr>
        <p:sp>
          <p:nvSpPr>
            <p:cNvPr id="235" name="Parallelogram 234"/>
            <p:cNvSpPr/>
            <p:nvPr/>
          </p:nvSpPr>
          <p:spPr>
            <a:xfrm rot="16200000" flipH="1" flipV="1">
              <a:off x="6197512" y="4592942"/>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Parallelogram 235"/>
            <p:cNvSpPr/>
            <p:nvPr/>
          </p:nvSpPr>
          <p:spPr>
            <a:xfrm rot="5400000" flipV="1">
              <a:off x="6818355" y="4945125"/>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Parallelogram 236"/>
            <p:cNvSpPr/>
            <p:nvPr/>
          </p:nvSpPr>
          <p:spPr>
            <a:xfrm rot="1167788">
              <a:off x="6422643" y="4371564"/>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Connector 237"/>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7053275" y="3153804"/>
            <a:ext cx="1603829" cy="1436855"/>
            <a:chOff x="6719900" y="3195918"/>
            <a:chExt cx="1603829" cy="1436855"/>
          </a:xfrm>
        </p:grpSpPr>
        <p:sp>
          <p:nvSpPr>
            <p:cNvPr id="247" name="Parallelogram 246"/>
            <p:cNvSpPr/>
            <p:nvPr/>
          </p:nvSpPr>
          <p:spPr>
            <a:xfrm rot="16200000" flipH="1" flipV="1">
              <a:off x="6501156" y="3619511"/>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arallelogram 247"/>
            <p:cNvSpPr/>
            <p:nvPr/>
          </p:nvSpPr>
          <p:spPr>
            <a:xfrm rot="5400000" flipV="1">
              <a:off x="7121999" y="3971694"/>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arallelogram 248"/>
            <p:cNvSpPr/>
            <p:nvPr/>
          </p:nvSpPr>
          <p:spPr>
            <a:xfrm rot="1167788">
              <a:off x="6726287" y="3398133"/>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0" name="Straight Connector 249"/>
            <p:cNvCxnSpPr/>
            <p:nvPr/>
          </p:nvCxnSpPr>
          <p:spPr>
            <a:xfrm>
              <a:off x="7239187" y="3579265"/>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991594" y="3504516"/>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727461" y="4057774"/>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6737182" y="3733471"/>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0" name="Parallelogram 269"/>
            <p:cNvSpPr/>
            <p:nvPr/>
          </p:nvSpPr>
          <p:spPr>
            <a:xfrm rot="5400000" flipV="1">
              <a:off x="7382879" y="3879818"/>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Parallelogram 270"/>
            <p:cNvSpPr/>
            <p:nvPr/>
          </p:nvSpPr>
          <p:spPr>
            <a:xfrm rot="5400000" flipV="1">
              <a:off x="7653866" y="3786092"/>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arallelogram 271"/>
            <p:cNvSpPr/>
            <p:nvPr/>
          </p:nvSpPr>
          <p:spPr>
            <a:xfrm rot="1167788">
              <a:off x="7002648" y="3298726"/>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Parallelogram 272"/>
            <p:cNvSpPr/>
            <p:nvPr/>
          </p:nvSpPr>
          <p:spPr>
            <a:xfrm rot="1167788">
              <a:off x="7269366" y="3200985"/>
              <a:ext cx="1049388" cy="188431"/>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Straight Connector 256"/>
            <p:cNvCxnSpPr/>
            <p:nvPr/>
          </p:nvCxnSpPr>
          <p:spPr>
            <a:xfrm flipV="1">
              <a:off x="6968205" y="3195918"/>
              <a:ext cx="786266" cy="3012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7514421" y="3688976"/>
              <a:ext cx="809308" cy="305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7214615" y="3276600"/>
              <a:ext cx="813279" cy="31646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7525010" y="4034118"/>
              <a:ext cx="785272" cy="29417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256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713896" y="2047474"/>
            <a:ext cx="3009060" cy="3232332"/>
            <a:chOff x="1330433" y="2392614"/>
            <a:chExt cx="3009060" cy="3232332"/>
          </a:xfrm>
        </p:grpSpPr>
        <p:sp>
          <p:nvSpPr>
            <p:cNvPr id="109" name="Parallelogram 108"/>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arallelogram 110"/>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a:stCxn id="109" idx="5"/>
              <a:endCxn id="109"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0"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11" idx="5"/>
              <a:endCxn id="111"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09" idx="1"/>
              <a:endCxn id="110"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r>
              <a:rPr lang="en-US" dirty="0" smtClean="0"/>
              <a:t>Convolving input tensor with 3 filter kernels</a:t>
            </a:r>
            <a:endParaRPr lang="en-US" dirty="0"/>
          </a:p>
        </p:txBody>
      </p:sp>
      <p:grpSp>
        <p:nvGrpSpPr>
          <p:cNvPr id="39" name="Group 38"/>
          <p:cNvGrpSpPr/>
          <p:nvPr/>
        </p:nvGrpSpPr>
        <p:grpSpPr>
          <a:xfrm>
            <a:off x="5106589" y="1894829"/>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5111302" y="3000891"/>
            <a:ext cx="1392441" cy="1089579"/>
            <a:chOff x="4610900" y="4531313"/>
            <a:chExt cx="1392441" cy="1089579"/>
          </a:xfrm>
        </p:grpSpPr>
        <p:sp>
          <p:nvSpPr>
            <p:cNvPr id="72" name="Parallelogram 71"/>
            <p:cNvSpPr/>
            <p:nvPr/>
          </p:nvSpPr>
          <p:spPr>
            <a:xfrm rot="5400000" flipV="1">
              <a:off x="5141271" y="4755127"/>
              <a:ext cx="863331" cy="860809"/>
            </a:xfrm>
            <a:prstGeom prst="parallelogram">
              <a:avLst>
                <a:gd name="adj" fmla="val 35132"/>
              </a:avLst>
            </a:prstGeom>
            <a:solidFill>
              <a:srgbClr val="2CAE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arallelogram 72"/>
            <p:cNvSpPr/>
            <p:nvPr/>
          </p:nvSpPr>
          <p:spPr>
            <a:xfrm rot="16200000" flipH="1" flipV="1">
              <a:off x="4501586" y="4979475"/>
              <a:ext cx="750731" cy="532104"/>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arallelogram 73"/>
            <p:cNvSpPr/>
            <p:nvPr/>
          </p:nvSpPr>
          <p:spPr>
            <a:xfrm rot="1167788">
              <a:off x="4671347" y="4531313"/>
              <a:ext cx="1274229" cy="572573"/>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2" idx="1"/>
              <a:endCxn id="72"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7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5077644" y="4154731"/>
            <a:ext cx="1392441" cy="1089579"/>
            <a:chOff x="4610900" y="4531313"/>
            <a:chExt cx="1392441" cy="1089579"/>
          </a:xfrm>
        </p:grpSpPr>
        <p:sp>
          <p:nvSpPr>
            <p:cNvPr id="93" name="Parallelogram 92"/>
            <p:cNvSpPr/>
            <p:nvPr/>
          </p:nvSpPr>
          <p:spPr>
            <a:xfrm rot="5400000" flipV="1">
              <a:off x="5141271" y="4755127"/>
              <a:ext cx="863331" cy="860809"/>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rot="16200000" flipH="1" flipV="1">
              <a:off x="4501586" y="4979475"/>
              <a:ext cx="750731" cy="532104"/>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arallelogram 95"/>
            <p:cNvSpPr/>
            <p:nvPr/>
          </p:nvSpPr>
          <p:spPr>
            <a:xfrm rot="1167788">
              <a:off x="4671347" y="4531313"/>
              <a:ext cx="1274229" cy="572573"/>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3" idx="1"/>
              <a:endCxn id="93"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9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1041662" y="5477942"/>
            <a:ext cx="235352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tensor [</a:t>
            </a:r>
            <a:r>
              <a:rPr lang="en-US" b="1" dirty="0" smtClean="0">
                <a:solidFill>
                  <a:schemeClr val="accent3">
                    <a:lumMod val="60000"/>
                    <a:lumOff val="40000"/>
                  </a:schemeClr>
                </a:solidFill>
              </a:rPr>
              <a:t>4</a:t>
            </a:r>
            <a:r>
              <a:rPr lang="en-US" dirty="0" smtClean="0">
                <a:solidFill>
                  <a:schemeClr val="bg1"/>
                </a:solidFill>
              </a:rPr>
              <a:t>, 8, 8]</a:t>
            </a:r>
          </a:p>
        </p:txBody>
      </p:sp>
      <p:sp>
        <p:nvSpPr>
          <p:cNvPr id="107" name="TextBox 106"/>
          <p:cNvSpPr txBox="1"/>
          <p:nvPr/>
        </p:nvSpPr>
        <p:spPr>
          <a:xfrm>
            <a:off x="4517514" y="5453115"/>
            <a:ext cx="2629246"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smtClean="0">
                <a:solidFill>
                  <a:srgbClr val="7030A0"/>
                </a:solidFill>
              </a:rPr>
              <a:t>3</a:t>
            </a:r>
            <a:r>
              <a:rPr lang="en-US" dirty="0" smtClean="0">
                <a:solidFill>
                  <a:schemeClr val="bg1"/>
                </a:solidFill>
              </a:rPr>
              <a:t> filter kernels [</a:t>
            </a:r>
            <a:r>
              <a:rPr lang="en-US" dirty="0" smtClean="0">
                <a:solidFill>
                  <a:schemeClr val="accent3">
                    <a:lumMod val="60000"/>
                    <a:lumOff val="40000"/>
                  </a:schemeClr>
                </a:solidFill>
              </a:rPr>
              <a:t>4</a:t>
            </a:r>
            <a:r>
              <a:rPr lang="en-US" dirty="0" smtClean="0">
                <a:solidFill>
                  <a:schemeClr val="bg1"/>
                </a:solidFill>
              </a:rPr>
              <a:t>, 2, 2]</a:t>
            </a:r>
          </a:p>
        </p:txBody>
      </p:sp>
      <p:sp>
        <p:nvSpPr>
          <p:cNvPr id="3" name="TextBox 2"/>
          <p:cNvSpPr txBox="1"/>
          <p:nvPr/>
        </p:nvSpPr>
        <p:spPr>
          <a:xfrm>
            <a:off x="4117454" y="3320535"/>
            <a:ext cx="636713" cy="14219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600" dirty="0" smtClean="0">
                <a:solidFill>
                  <a:schemeClr val="bg1"/>
                </a:solidFill>
              </a:rPr>
              <a:t>*</a:t>
            </a:r>
            <a:endParaRPr lang="en-US" sz="1600" dirty="0" smtClean="0">
              <a:solidFill>
                <a:schemeClr val="bg1"/>
              </a:solidFill>
            </a:endParaRPr>
          </a:p>
        </p:txBody>
      </p:sp>
      <p:sp>
        <p:nvSpPr>
          <p:cNvPr id="5" name="TextBox 4"/>
          <p:cNvSpPr txBox="1"/>
          <p:nvPr/>
        </p:nvSpPr>
        <p:spPr>
          <a:xfrm>
            <a:off x="7055418" y="3154822"/>
            <a:ext cx="723275" cy="1200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8000" dirty="0" smtClean="0">
                <a:solidFill>
                  <a:schemeClr val="bg1"/>
                </a:solidFill>
              </a:rPr>
              <a:t>=</a:t>
            </a:r>
            <a:endParaRPr lang="en-US" sz="1400" dirty="0" smtClean="0">
              <a:solidFill>
                <a:schemeClr val="bg1"/>
              </a:solidFill>
            </a:endParaRPr>
          </a:p>
        </p:txBody>
      </p:sp>
      <p:grpSp>
        <p:nvGrpSpPr>
          <p:cNvPr id="95" name="Group 94"/>
          <p:cNvGrpSpPr/>
          <p:nvPr/>
        </p:nvGrpSpPr>
        <p:grpSpPr>
          <a:xfrm>
            <a:off x="8034350" y="3110291"/>
            <a:ext cx="1603829" cy="1436855"/>
            <a:chOff x="6719900" y="3195918"/>
            <a:chExt cx="1603829" cy="1436855"/>
          </a:xfrm>
        </p:grpSpPr>
        <p:sp>
          <p:nvSpPr>
            <p:cNvPr id="149" name="Parallelogram 148"/>
            <p:cNvSpPr/>
            <p:nvPr/>
          </p:nvSpPr>
          <p:spPr>
            <a:xfrm rot="16200000" flipH="1" flipV="1">
              <a:off x="6501156" y="3619511"/>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p:cNvSpPr/>
            <p:nvPr/>
          </p:nvSpPr>
          <p:spPr>
            <a:xfrm rot="5400000" flipV="1">
              <a:off x="7121999" y="3971694"/>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arallelogram 150"/>
            <p:cNvSpPr/>
            <p:nvPr/>
          </p:nvSpPr>
          <p:spPr>
            <a:xfrm rot="1167788">
              <a:off x="6726287" y="3398133"/>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p:cNvCxnSpPr/>
            <p:nvPr/>
          </p:nvCxnSpPr>
          <p:spPr>
            <a:xfrm>
              <a:off x="7239187" y="3579265"/>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991594" y="3504516"/>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727461" y="4057774"/>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737182" y="3733471"/>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Parallelogram 155"/>
            <p:cNvSpPr/>
            <p:nvPr/>
          </p:nvSpPr>
          <p:spPr>
            <a:xfrm rot="5400000" flipV="1">
              <a:off x="7382879" y="3879818"/>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p:cNvSpPr/>
            <p:nvPr/>
          </p:nvSpPr>
          <p:spPr>
            <a:xfrm rot="5400000" flipV="1">
              <a:off x="7653866" y="3786092"/>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p:cNvSpPr/>
            <p:nvPr/>
          </p:nvSpPr>
          <p:spPr>
            <a:xfrm rot="1167788">
              <a:off x="7002648" y="3298726"/>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p:cNvSpPr/>
            <p:nvPr/>
          </p:nvSpPr>
          <p:spPr>
            <a:xfrm rot="1167788">
              <a:off x="7269366" y="3200985"/>
              <a:ext cx="1049388" cy="188431"/>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p:cNvCxnSpPr/>
            <p:nvPr/>
          </p:nvCxnSpPr>
          <p:spPr>
            <a:xfrm flipV="1">
              <a:off x="6968205" y="3195918"/>
              <a:ext cx="786266" cy="3012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7514421" y="3688976"/>
              <a:ext cx="809308" cy="305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7214615" y="3276600"/>
              <a:ext cx="813279" cy="31646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7525010" y="4034118"/>
              <a:ext cx="785272" cy="29417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4" name="TextBox 163"/>
          <p:cNvSpPr txBox="1"/>
          <p:nvPr/>
        </p:nvSpPr>
        <p:spPr>
          <a:xfrm>
            <a:off x="7695066" y="5369098"/>
            <a:ext cx="253627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tensor [</a:t>
            </a:r>
            <a:r>
              <a:rPr lang="en-US" b="1" dirty="0" smtClean="0">
                <a:solidFill>
                  <a:srgbClr val="7030A0"/>
                </a:solidFill>
              </a:rPr>
              <a:t>3</a:t>
            </a:r>
            <a:r>
              <a:rPr lang="en-US" dirty="0" smtClean="0">
                <a:solidFill>
                  <a:schemeClr val="bg1"/>
                </a:solidFill>
              </a:rPr>
              <a:t>, 3, 3]</a:t>
            </a:r>
          </a:p>
        </p:txBody>
      </p:sp>
    </p:spTree>
    <p:extLst>
      <p:ext uri="{BB962C8B-B14F-4D97-AF65-F5344CB8AC3E}">
        <p14:creationId xmlns:p14="http://schemas.microsoft.com/office/powerpoint/2010/main" val="132353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convolutions to matrix multiplication</a:t>
            </a:r>
            <a:endParaRPr lang="en-US" dirty="0"/>
          </a:p>
        </p:txBody>
      </p:sp>
    </p:spTree>
    <p:extLst>
      <p:ext uri="{BB962C8B-B14F-4D97-AF65-F5344CB8AC3E}">
        <p14:creationId xmlns:p14="http://schemas.microsoft.com/office/powerpoint/2010/main" val="11113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as matrix multiplication</a:t>
            </a:r>
            <a:endParaRPr lang="en-US" dirty="0"/>
          </a:p>
        </p:txBody>
      </p:sp>
      <p:sp>
        <p:nvSpPr>
          <p:cNvPr id="4" name="Text Placeholder 3"/>
          <p:cNvSpPr>
            <a:spLocks noGrp="1"/>
          </p:cNvSpPr>
          <p:nvPr>
            <p:ph type="body" sz="quarter" idx="10"/>
          </p:nvPr>
        </p:nvSpPr>
        <p:spPr/>
        <p:txBody>
          <a:bodyPr/>
          <a:lstStyle/>
          <a:p>
            <a:r>
              <a:rPr lang="en-US" dirty="0" smtClean="0"/>
              <a:t>Forming the filter matrix</a:t>
            </a:r>
            <a:endParaRPr lang="en-US" dirty="0"/>
          </a:p>
        </p:txBody>
      </p:sp>
      <p:grpSp>
        <p:nvGrpSpPr>
          <p:cNvPr id="38" name="Group 37"/>
          <p:cNvGrpSpPr/>
          <p:nvPr/>
        </p:nvGrpSpPr>
        <p:grpSpPr>
          <a:xfrm>
            <a:off x="4084939" y="3209896"/>
            <a:ext cx="2931712" cy="183232"/>
            <a:chOff x="4391025" y="3048000"/>
            <a:chExt cx="2931712" cy="183232"/>
          </a:xfrm>
        </p:grpSpPr>
        <p:sp>
          <p:nvSpPr>
            <p:cNvPr id="3" name="Rectangle 2"/>
            <p:cNvSpPr/>
            <p:nvPr/>
          </p:nvSpPr>
          <p:spPr>
            <a:xfrm>
              <a:off x="439102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7425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5748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4072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2395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0718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49041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67364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5688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04011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22334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40657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58980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77304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5627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13950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084939" y="3524221"/>
            <a:ext cx="2931712" cy="183232"/>
            <a:chOff x="4391025" y="3048000"/>
            <a:chExt cx="2931712" cy="183232"/>
          </a:xfrm>
          <a:solidFill>
            <a:schemeClr val="tx2"/>
          </a:solidFill>
        </p:grpSpPr>
        <p:sp>
          <p:nvSpPr>
            <p:cNvPr id="40" name="Rectangle 39"/>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084939" y="3838546"/>
            <a:ext cx="2931712" cy="183232"/>
            <a:chOff x="4391025" y="3048000"/>
            <a:chExt cx="2931712" cy="183232"/>
          </a:xfrm>
          <a:solidFill>
            <a:schemeClr val="accent1"/>
          </a:solidFill>
        </p:grpSpPr>
        <p:sp>
          <p:nvSpPr>
            <p:cNvPr id="57" name="Rectangle 56"/>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10800000">
            <a:off x="3889925" y="3086127"/>
            <a:ext cx="309174" cy="1059419"/>
            <a:chOff x="6894246" y="3106081"/>
            <a:chExt cx="206422" cy="1753387"/>
          </a:xfrm>
        </p:grpSpPr>
        <p:sp>
          <p:nvSpPr>
            <p:cNvPr id="75" name="Arc 7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6890709" y="3083047"/>
            <a:ext cx="309174" cy="1059419"/>
            <a:chOff x="6894246" y="3106081"/>
            <a:chExt cx="206422" cy="1753387"/>
          </a:xfrm>
        </p:grpSpPr>
        <p:sp>
          <p:nvSpPr>
            <p:cNvPr id="78" name="Arc 77"/>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1" name="Group 140"/>
          <p:cNvGrpSpPr/>
          <p:nvPr/>
        </p:nvGrpSpPr>
        <p:grpSpPr>
          <a:xfrm>
            <a:off x="4084939" y="2449033"/>
            <a:ext cx="2931712" cy="402529"/>
            <a:chOff x="5610225" y="2584477"/>
            <a:chExt cx="2931712" cy="402529"/>
          </a:xfrm>
        </p:grpSpPr>
        <p:cxnSp>
          <p:nvCxnSpPr>
            <p:cNvPr id="89" name="Straight Connector 88"/>
            <p:cNvCxnSpPr/>
            <p:nvPr/>
          </p:nvCxnSpPr>
          <p:spPr>
            <a:xfrm>
              <a:off x="5610225" y="2987006"/>
              <a:ext cx="2931712" cy="0"/>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p:cNvSpPr txBox="1"/>
                <p:nvPr/>
              </p:nvSpPr>
              <p:spPr>
                <a:xfrm>
                  <a:off x="6526385" y="2584477"/>
                  <a:ext cx="1099392" cy="3877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=16</m:t>
                        </m:r>
                      </m:oMath>
                    </m:oMathPara>
                  </a14:m>
                  <a:endParaRPr lang="en-US" sz="2800" dirty="0" smtClean="0">
                    <a:solidFill>
                      <a:schemeClr val="bg1"/>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6526385" y="2584477"/>
                  <a:ext cx="1099392" cy="387798"/>
                </a:xfrm>
                <a:prstGeom prst="rect">
                  <a:avLst/>
                </a:prstGeom>
                <a:blipFill rotWithShape="0">
                  <a:blip r:embed="rId3"/>
                  <a:stretch>
                    <a:fillRect l="-14365" t="-3175" r="-4420" b="-12698"/>
                  </a:stretch>
                </a:blipFill>
                <a:ln w="6350">
                  <a:noFill/>
                </a:ln>
              </p:spPr>
              <p:txBody>
                <a:bodyPr/>
                <a:lstStyle/>
                <a:p>
                  <a:r>
                    <a:rPr lang="en-US">
                      <a:noFill/>
                    </a:rPr>
                    <a:t> </a:t>
                  </a:r>
                </a:p>
              </p:txBody>
            </p:sp>
          </mc:Fallback>
        </mc:AlternateContent>
      </p:grpSp>
      <p:grpSp>
        <p:nvGrpSpPr>
          <p:cNvPr id="142" name="Group 141"/>
          <p:cNvGrpSpPr/>
          <p:nvPr/>
        </p:nvGrpSpPr>
        <p:grpSpPr>
          <a:xfrm>
            <a:off x="7453921" y="3202051"/>
            <a:ext cx="1269104" cy="819727"/>
            <a:chOff x="8979207" y="3337495"/>
            <a:chExt cx="1269104" cy="819727"/>
          </a:xfrm>
        </p:grpSpPr>
        <p:cxnSp>
          <p:nvCxnSpPr>
            <p:cNvPr id="94" name="Straight Connector 93"/>
            <p:cNvCxnSpPr/>
            <p:nvPr/>
          </p:nvCxnSpPr>
          <p:spPr>
            <a:xfrm>
              <a:off x="8979207" y="3337495"/>
              <a:ext cx="0" cy="81972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p:cNvSpPr txBox="1"/>
                <p:nvPr/>
              </p:nvSpPr>
              <p:spPr>
                <a:xfrm>
                  <a:off x="9148919" y="3553459"/>
                  <a:ext cx="1099392" cy="3877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𝑚</m:t>
                        </m:r>
                        <m:r>
                          <a:rPr lang="en-US" sz="2800" b="0" i="1" smtClean="0">
                            <a:solidFill>
                              <a:schemeClr val="bg1"/>
                            </a:solidFill>
                            <a:latin typeface="Cambria Math" panose="02040503050406030204" pitchFamily="18" charset="0"/>
                          </a:rPr>
                          <m:t>=3</m:t>
                        </m:r>
                      </m:oMath>
                    </m:oMathPara>
                  </a14:m>
                  <a:endParaRPr lang="en-US" sz="2800" dirty="0" smtClean="0">
                    <a:solidFill>
                      <a:schemeClr val="bg1"/>
                    </a:solidFill>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9148919" y="3553459"/>
                  <a:ext cx="1099392" cy="387798"/>
                </a:xfrm>
                <a:prstGeom prst="rect">
                  <a:avLst/>
                </a:prstGeom>
                <a:blipFill rotWithShape="0">
                  <a:blip r:embed="rId4"/>
                  <a:stretch>
                    <a:fillRect l="-7222" b="-11111"/>
                  </a:stretch>
                </a:blipFill>
                <a:ln w="6350">
                  <a:noFill/>
                </a:ln>
              </p:spPr>
              <p:txBody>
                <a:bodyPr/>
                <a:lstStyle/>
                <a:p>
                  <a:r>
                    <a:rPr lang="en-US">
                      <a:noFill/>
                    </a:rPr>
                    <a:t> </a:t>
                  </a:r>
                </a:p>
              </p:txBody>
            </p:sp>
          </mc:Fallback>
        </mc:AlternateContent>
      </p:grpSp>
      <p:grpSp>
        <p:nvGrpSpPr>
          <p:cNvPr id="98" name="Group 97"/>
          <p:cNvGrpSpPr/>
          <p:nvPr/>
        </p:nvGrpSpPr>
        <p:grpSpPr>
          <a:xfrm>
            <a:off x="899154" y="1904243"/>
            <a:ext cx="1392441" cy="1089579"/>
            <a:chOff x="4610900" y="4531313"/>
            <a:chExt cx="1392441" cy="1089579"/>
          </a:xfrm>
        </p:grpSpPr>
        <p:sp>
          <p:nvSpPr>
            <p:cNvPr id="99" name="Parallelogram 98"/>
            <p:cNvSpPr/>
            <p:nvPr/>
          </p:nvSpPr>
          <p:spPr>
            <a:xfrm rot="5400000" flipV="1">
              <a:off x="5141271" y="4755127"/>
              <a:ext cx="863331" cy="860809"/>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p:cNvSpPr/>
            <p:nvPr/>
          </p:nvSpPr>
          <p:spPr>
            <a:xfrm rot="16200000" flipH="1" flipV="1">
              <a:off x="4501586" y="4979475"/>
              <a:ext cx="750731" cy="532104"/>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arallelogram 100"/>
            <p:cNvSpPr/>
            <p:nvPr/>
          </p:nvSpPr>
          <p:spPr>
            <a:xfrm rot="1167788">
              <a:off x="4671347" y="4531313"/>
              <a:ext cx="1274229" cy="572573"/>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99" idx="1"/>
              <a:endCxn id="99"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endCxn id="10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903867" y="3010305"/>
            <a:ext cx="1392441" cy="1089579"/>
            <a:chOff x="4610900" y="4531313"/>
            <a:chExt cx="1392441" cy="1089579"/>
          </a:xfrm>
        </p:grpSpPr>
        <p:sp>
          <p:nvSpPr>
            <p:cNvPr id="113" name="Parallelogram 112"/>
            <p:cNvSpPr/>
            <p:nvPr/>
          </p:nvSpPr>
          <p:spPr>
            <a:xfrm rot="5400000" flipV="1">
              <a:off x="5141271" y="4755127"/>
              <a:ext cx="863331" cy="860809"/>
            </a:xfrm>
            <a:prstGeom prst="parallelogram">
              <a:avLst>
                <a:gd name="adj" fmla="val 35132"/>
              </a:avLst>
            </a:prstGeom>
            <a:solidFill>
              <a:srgbClr val="2CAE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arallelogram 113"/>
            <p:cNvSpPr/>
            <p:nvPr/>
          </p:nvSpPr>
          <p:spPr>
            <a:xfrm rot="16200000" flipH="1" flipV="1">
              <a:off x="4501586" y="4979475"/>
              <a:ext cx="750731" cy="532104"/>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arallelogram 114"/>
            <p:cNvSpPr/>
            <p:nvPr/>
          </p:nvSpPr>
          <p:spPr>
            <a:xfrm rot="1167788">
              <a:off x="4671347" y="4531313"/>
              <a:ext cx="1274229" cy="572573"/>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13" idx="1"/>
              <a:endCxn id="113"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870209" y="4164145"/>
            <a:ext cx="1392441" cy="1089579"/>
            <a:chOff x="4610900" y="4531313"/>
            <a:chExt cx="1392441" cy="1089579"/>
          </a:xfrm>
        </p:grpSpPr>
        <p:sp>
          <p:nvSpPr>
            <p:cNvPr id="127" name="Parallelogram 126"/>
            <p:cNvSpPr/>
            <p:nvPr/>
          </p:nvSpPr>
          <p:spPr>
            <a:xfrm rot="5400000" flipV="1">
              <a:off x="5141271" y="4755127"/>
              <a:ext cx="863331" cy="860809"/>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arallelogram 127"/>
            <p:cNvSpPr/>
            <p:nvPr/>
          </p:nvSpPr>
          <p:spPr>
            <a:xfrm rot="16200000" flipH="1" flipV="1">
              <a:off x="4501586" y="4979475"/>
              <a:ext cx="750731" cy="532104"/>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arallelogram 128"/>
            <p:cNvSpPr/>
            <p:nvPr/>
          </p:nvSpPr>
          <p:spPr>
            <a:xfrm rot="1167788">
              <a:off x="4671347" y="4531313"/>
              <a:ext cx="1274229" cy="572573"/>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27" idx="1"/>
              <a:endCxn id="127"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28"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0" name="TextBox 139"/>
              <p:cNvSpPr txBox="1"/>
              <p:nvPr/>
            </p:nvSpPr>
            <p:spPr>
              <a:xfrm>
                <a:off x="2961083" y="3360793"/>
                <a:ext cx="78167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bg1"/>
                          </a:solidFill>
                          <a:latin typeface="Cambria Math" panose="02040503050406030204" pitchFamily="18" charset="0"/>
                        </a:rPr>
                        <m:t>𝐅</m:t>
                      </m:r>
                      <m:r>
                        <a:rPr lang="en-US" sz="3600" b="0" i="1" smtClean="0">
                          <a:solidFill>
                            <a:schemeClr val="bg1"/>
                          </a:solidFill>
                          <a:latin typeface="Cambria Math" panose="02040503050406030204" pitchFamily="18" charset="0"/>
                        </a:rPr>
                        <m:t>=</m:t>
                      </m:r>
                    </m:oMath>
                  </m:oMathPara>
                </a14:m>
                <a:endParaRPr lang="en-US" sz="3600" dirty="0" smtClean="0">
                  <a:solidFill>
                    <a:schemeClr val="bg1"/>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2961083" y="3360793"/>
                <a:ext cx="781672" cy="498598"/>
              </a:xfrm>
              <a:prstGeom prst="rect">
                <a:avLst/>
              </a:prstGeom>
              <a:blipFill rotWithShape="0">
                <a:blip r:embed="rId5"/>
                <a:stretch>
                  <a:fillRect l="-3125"/>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42356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as matrix multiplication</a:t>
            </a:r>
          </a:p>
        </p:txBody>
      </p:sp>
      <p:sp>
        <p:nvSpPr>
          <p:cNvPr id="4" name="Text Placeholder 3"/>
          <p:cNvSpPr>
            <a:spLocks noGrp="1"/>
          </p:cNvSpPr>
          <p:nvPr>
            <p:ph type="body" sz="quarter" idx="10"/>
          </p:nvPr>
        </p:nvSpPr>
        <p:spPr/>
        <p:txBody>
          <a:bodyPr/>
          <a:lstStyle/>
          <a:p>
            <a:r>
              <a:rPr lang="en-US" dirty="0" smtClean="0"/>
              <a:t>Forming the input tensor matrix</a:t>
            </a:r>
            <a:endParaRPr lang="en-US" dirty="0"/>
          </a:p>
        </p:txBody>
      </p:sp>
      <p:grpSp>
        <p:nvGrpSpPr>
          <p:cNvPr id="5" name="Group 4"/>
          <p:cNvGrpSpPr/>
          <p:nvPr/>
        </p:nvGrpSpPr>
        <p:grpSpPr>
          <a:xfrm>
            <a:off x="863808" y="3696223"/>
            <a:ext cx="1392441" cy="1089579"/>
            <a:chOff x="4610900" y="4531313"/>
            <a:chExt cx="1392441" cy="1089579"/>
          </a:xfrm>
        </p:grpSpPr>
        <p:sp>
          <p:nvSpPr>
            <p:cNvPr id="6" name="Parallelogram 5"/>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1"/>
              <a:endCxn id="6"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7"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680236" y="3990137"/>
            <a:ext cx="1392441" cy="1089579"/>
            <a:chOff x="4610900" y="4531313"/>
            <a:chExt cx="1392441" cy="1089579"/>
          </a:xfrm>
        </p:grpSpPr>
        <p:sp>
          <p:nvSpPr>
            <p:cNvPr id="20" name="Parallelogram 19"/>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0" idx="1"/>
              <a:endCxn id="20"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1"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464722" y="4273787"/>
            <a:ext cx="1392441" cy="1089579"/>
            <a:chOff x="4610900" y="4531313"/>
            <a:chExt cx="1392441" cy="1089579"/>
          </a:xfrm>
        </p:grpSpPr>
        <p:sp>
          <p:nvSpPr>
            <p:cNvPr id="34" name="Parallelogram 33"/>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arallelogram 34"/>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4" idx="1"/>
              <a:endCxn id="34"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5"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868918" y="2894254"/>
            <a:ext cx="1392441" cy="1089579"/>
            <a:chOff x="4610900" y="4531313"/>
            <a:chExt cx="1392441" cy="1089579"/>
          </a:xfrm>
        </p:grpSpPr>
        <p:sp>
          <p:nvSpPr>
            <p:cNvPr id="48" name="Parallelogram 47"/>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8" idx="1"/>
              <a:endCxn id="4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685346" y="3188168"/>
            <a:ext cx="1392441" cy="1089579"/>
            <a:chOff x="4610900" y="4531313"/>
            <a:chExt cx="1392441" cy="1089579"/>
          </a:xfrm>
        </p:grpSpPr>
        <p:sp>
          <p:nvSpPr>
            <p:cNvPr id="62" name="Parallelogram 61"/>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62"/>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3"/>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2" idx="1"/>
              <a:endCxn id="62"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2469832" y="3471818"/>
            <a:ext cx="1392441" cy="1089579"/>
            <a:chOff x="4610900" y="4531313"/>
            <a:chExt cx="1392441" cy="1089579"/>
          </a:xfrm>
        </p:grpSpPr>
        <p:sp>
          <p:nvSpPr>
            <p:cNvPr id="76" name="Parallelogram 75"/>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arallelogram 76"/>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arallelogram 77"/>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6" idx="1"/>
              <a:endCxn id="76"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77"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869444" y="2034607"/>
            <a:ext cx="1392441" cy="1089579"/>
            <a:chOff x="4610900" y="4531313"/>
            <a:chExt cx="1392441" cy="1089579"/>
          </a:xfrm>
        </p:grpSpPr>
        <p:sp>
          <p:nvSpPr>
            <p:cNvPr id="90" name="Parallelogram 89"/>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arallelogram 90"/>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arallelogram 91"/>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0" idx="1"/>
              <a:endCxn id="90"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91"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1668404" y="2310406"/>
            <a:ext cx="1392441" cy="1089579"/>
            <a:chOff x="4610900" y="4531313"/>
            <a:chExt cx="1392441" cy="1089579"/>
          </a:xfrm>
        </p:grpSpPr>
        <p:sp>
          <p:nvSpPr>
            <p:cNvPr id="104" name="Parallelogram 103"/>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arallelogram 104"/>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arallelogram 105"/>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04" idx="1"/>
              <a:endCxn id="104"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05"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2472199" y="2603547"/>
            <a:ext cx="1392441" cy="1089579"/>
            <a:chOff x="4610900" y="4531313"/>
            <a:chExt cx="1392441" cy="1089579"/>
          </a:xfrm>
        </p:grpSpPr>
        <p:sp>
          <p:nvSpPr>
            <p:cNvPr id="118" name="Parallelogram 117"/>
            <p:cNvSpPr/>
            <p:nvPr/>
          </p:nvSpPr>
          <p:spPr>
            <a:xfrm rot="5400000" flipV="1">
              <a:off x="5141271" y="4755127"/>
              <a:ext cx="863331" cy="860809"/>
            </a:xfrm>
            <a:prstGeom prst="parallelogram">
              <a:avLst>
                <a:gd name="adj" fmla="val 35132"/>
              </a:avLst>
            </a:prstGeom>
            <a:solidFill>
              <a:schemeClr val="bg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p:cNvSpPr/>
            <p:nvPr/>
          </p:nvSpPr>
          <p:spPr>
            <a:xfrm rot="16200000" flipH="1" flipV="1">
              <a:off x="4501586" y="4979475"/>
              <a:ext cx="750731" cy="532104"/>
            </a:xfrm>
            <a:prstGeom prst="parallelogram">
              <a:avLst>
                <a:gd name="adj" fmla="val 35132"/>
              </a:avLst>
            </a:prstGeom>
            <a:solidFill>
              <a:schemeClr val="bg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arallelogram 119"/>
            <p:cNvSpPr/>
            <p:nvPr/>
          </p:nvSpPr>
          <p:spPr>
            <a:xfrm rot="1167788">
              <a:off x="4671347" y="4531313"/>
              <a:ext cx="1274229" cy="572573"/>
            </a:xfrm>
            <a:prstGeom prst="parallelogram">
              <a:avLst>
                <a:gd name="adj" fmla="val 122628"/>
              </a:avLst>
            </a:prstGeom>
            <a:solidFill>
              <a:schemeClr val="bg2">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18" idx="1"/>
              <a:endCxn id="11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9" name="TextBox 168"/>
              <p:cNvSpPr txBox="1"/>
              <p:nvPr/>
            </p:nvSpPr>
            <p:spPr>
              <a:xfrm>
                <a:off x="4478880" y="3519973"/>
                <a:ext cx="85844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bg1"/>
                          </a:solidFill>
                          <a:latin typeface="Cambria Math" panose="02040503050406030204" pitchFamily="18" charset="0"/>
                        </a:rPr>
                        <m:t>𝐗</m:t>
                      </m:r>
                      <m:r>
                        <a:rPr lang="en-US" sz="3600" b="0" i="1" smtClean="0">
                          <a:solidFill>
                            <a:schemeClr val="bg1"/>
                          </a:solidFill>
                          <a:latin typeface="Cambria Math" panose="02040503050406030204" pitchFamily="18" charset="0"/>
                        </a:rPr>
                        <m:t>=</m:t>
                      </m:r>
                    </m:oMath>
                  </m:oMathPara>
                </a14:m>
                <a:endParaRPr lang="en-US" sz="3600" dirty="0" smtClean="0">
                  <a:solidFill>
                    <a:schemeClr val="bg1"/>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4478880" y="3519973"/>
                <a:ext cx="858442" cy="498598"/>
              </a:xfrm>
              <a:prstGeom prst="rect">
                <a:avLst/>
              </a:prstGeom>
              <a:blipFill rotWithShape="0">
                <a:blip r:embed="rId3"/>
                <a:stretch>
                  <a:fillRect l="-1418"/>
                </a:stretch>
              </a:blipFill>
              <a:ln w="6350">
                <a:noFill/>
              </a:ln>
            </p:spPr>
            <p:txBody>
              <a:bodyPr/>
              <a:lstStyle/>
              <a:p>
                <a:r>
                  <a:rPr lang="en-US">
                    <a:noFill/>
                  </a:rPr>
                  <a:t> </a:t>
                </a:r>
              </a:p>
            </p:txBody>
          </p:sp>
        </mc:Fallback>
      </mc:AlternateContent>
      <p:grpSp>
        <p:nvGrpSpPr>
          <p:cNvPr id="170" name="Group 169"/>
          <p:cNvGrpSpPr/>
          <p:nvPr/>
        </p:nvGrpSpPr>
        <p:grpSpPr>
          <a:xfrm rot="5400000">
            <a:off x="4383536" y="3787839"/>
            <a:ext cx="2931712" cy="183232"/>
            <a:chOff x="4391025" y="3048000"/>
            <a:chExt cx="2931712" cy="183232"/>
          </a:xfrm>
          <a:solidFill>
            <a:schemeClr val="bg2">
              <a:lumMod val="60000"/>
              <a:lumOff val="40000"/>
            </a:schemeClr>
          </a:solidFill>
        </p:grpSpPr>
        <p:sp>
          <p:nvSpPr>
            <p:cNvPr id="171" name="Rectangle 170"/>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rot="5400000">
            <a:off x="4759976" y="3787839"/>
            <a:ext cx="2931712" cy="183232"/>
            <a:chOff x="4391025" y="3048000"/>
            <a:chExt cx="2931712" cy="183232"/>
          </a:xfrm>
          <a:solidFill>
            <a:schemeClr val="bg2">
              <a:lumMod val="60000"/>
              <a:lumOff val="40000"/>
            </a:schemeClr>
          </a:solidFill>
        </p:grpSpPr>
        <p:sp>
          <p:nvSpPr>
            <p:cNvPr id="188" name="Rectangle 187"/>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p:cNvGrpSpPr/>
          <p:nvPr/>
        </p:nvGrpSpPr>
        <p:grpSpPr>
          <a:xfrm rot="5400000">
            <a:off x="5136416" y="3787839"/>
            <a:ext cx="2931712" cy="183232"/>
            <a:chOff x="4391025" y="3048000"/>
            <a:chExt cx="2931712" cy="183232"/>
          </a:xfrm>
          <a:solidFill>
            <a:schemeClr val="bg2">
              <a:lumMod val="60000"/>
              <a:lumOff val="40000"/>
            </a:schemeClr>
          </a:solidFill>
        </p:grpSpPr>
        <p:sp>
          <p:nvSpPr>
            <p:cNvPr id="205" name="Rectangle 204"/>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rot="5400000">
            <a:off x="5512855" y="3787839"/>
            <a:ext cx="2931712" cy="183232"/>
            <a:chOff x="4391025" y="3048000"/>
            <a:chExt cx="2931712" cy="183232"/>
          </a:xfrm>
          <a:solidFill>
            <a:schemeClr val="bg2">
              <a:lumMod val="60000"/>
              <a:lumOff val="40000"/>
            </a:schemeClr>
          </a:solidFill>
        </p:grpSpPr>
        <p:sp>
          <p:nvSpPr>
            <p:cNvPr id="222" name="Rectangle 221"/>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p:cNvGrpSpPr/>
          <p:nvPr/>
        </p:nvGrpSpPr>
        <p:grpSpPr>
          <a:xfrm rot="5400000">
            <a:off x="5889293" y="3787982"/>
            <a:ext cx="2931712" cy="183232"/>
            <a:chOff x="4391025" y="3048000"/>
            <a:chExt cx="2931712" cy="183232"/>
          </a:xfrm>
          <a:solidFill>
            <a:schemeClr val="bg2">
              <a:lumMod val="60000"/>
              <a:lumOff val="40000"/>
            </a:schemeClr>
          </a:solidFill>
        </p:grpSpPr>
        <p:sp>
          <p:nvSpPr>
            <p:cNvPr id="239" name="Rectangle 238"/>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rot="5400000">
            <a:off x="6265733" y="3787982"/>
            <a:ext cx="2931712" cy="183232"/>
            <a:chOff x="4391025" y="3048000"/>
            <a:chExt cx="2931712" cy="183232"/>
          </a:xfrm>
          <a:solidFill>
            <a:schemeClr val="bg2">
              <a:lumMod val="60000"/>
              <a:lumOff val="40000"/>
            </a:schemeClr>
          </a:solidFill>
        </p:grpSpPr>
        <p:sp>
          <p:nvSpPr>
            <p:cNvPr id="256" name="Rectangle 255"/>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p:cNvGrpSpPr/>
          <p:nvPr/>
        </p:nvGrpSpPr>
        <p:grpSpPr>
          <a:xfrm rot="5400000">
            <a:off x="6642173" y="3787982"/>
            <a:ext cx="2931712" cy="183232"/>
            <a:chOff x="4391025" y="3048000"/>
            <a:chExt cx="2931712" cy="183232"/>
          </a:xfrm>
          <a:solidFill>
            <a:schemeClr val="bg2">
              <a:lumMod val="60000"/>
              <a:lumOff val="40000"/>
            </a:schemeClr>
          </a:solidFill>
        </p:grpSpPr>
        <p:sp>
          <p:nvSpPr>
            <p:cNvPr id="273" name="Rectangle 272"/>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88"/>
          <p:cNvGrpSpPr/>
          <p:nvPr/>
        </p:nvGrpSpPr>
        <p:grpSpPr>
          <a:xfrm rot="5400000">
            <a:off x="7018612" y="3787982"/>
            <a:ext cx="2931712" cy="183232"/>
            <a:chOff x="4391025" y="3048000"/>
            <a:chExt cx="2931712" cy="183232"/>
          </a:xfrm>
          <a:solidFill>
            <a:schemeClr val="bg2">
              <a:lumMod val="60000"/>
              <a:lumOff val="40000"/>
            </a:schemeClr>
          </a:solidFill>
        </p:grpSpPr>
        <p:sp>
          <p:nvSpPr>
            <p:cNvPr id="290" name="Rectangle 289"/>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p:cNvGrpSpPr/>
          <p:nvPr/>
        </p:nvGrpSpPr>
        <p:grpSpPr>
          <a:xfrm rot="5400000">
            <a:off x="7395050" y="3787839"/>
            <a:ext cx="2931712" cy="183232"/>
            <a:chOff x="4391025" y="3048000"/>
            <a:chExt cx="2931712" cy="183232"/>
          </a:xfrm>
          <a:solidFill>
            <a:schemeClr val="bg2">
              <a:lumMod val="60000"/>
              <a:lumOff val="40000"/>
            </a:schemeClr>
          </a:solidFill>
        </p:grpSpPr>
        <p:sp>
          <p:nvSpPr>
            <p:cNvPr id="307" name="Rectangle 306"/>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p:cNvGrpSpPr/>
          <p:nvPr/>
        </p:nvGrpSpPr>
        <p:grpSpPr>
          <a:xfrm rot="10800000">
            <a:off x="5407447" y="2358740"/>
            <a:ext cx="309174" cy="3070617"/>
            <a:chOff x="6894246" y="3106081"/>
            <a:chExt cx="206422" cy="1753387"/>
          </a:xfrm>
        </p:grpSpPr>
        <p:sp>
          <p:nvSpPr>
            <p:cNvPr id="324" name="Arc 32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Arc 32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6" name="Group 325"/>
          <p:cNvGrpSpPr/>
          <p:nvPr/>
        </p:nvGrpSpPr>
        <p:grpSpPr>
          <a:xfrm>
            <a:off x="8952522" y="2358740"/>
            <a:ext cx="309174" cy="3070617"/>
            <a:chOff x="6894246" y="3106081"/>
            <a:chExt cx="206422" cy="1753387"/>
          </a:xfrm>
        </p:grpSpPr>
        <p:sp>
          <p:nvSpPr>
            <p:cNvPr id="327" name="Arc 32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8" name="Arc 32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1" name="Group 130"/>
          <p:cNvGrpSpPr/>
          <p:nvPr/>
        </p:nvGrpSpPr>
        <p:grpSpPr>
          <a:xfrm>
            <a:off x="861298" y="2138281"/>
            <a:ext cx="3009060" cy="3232332"/>
            <a:chOff x="1330433" y="2392614"/>
            <a:chExt cx="3009060" cy="3232332"/>
          </a:xfrm>
        </p:grpSpPr>
        <p:sp>
          <p:nvSpPr>
            <p:cNvPr id="132" name="Parallelogram 131"/>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arallelogram 132"/>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arallelogram 133"/>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a:stCxn id="132" idx="5"/>
              <a:endCxn id="132"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endCxn id="133"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34" idx="5"/>
              <a:endCxn id="134"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32" idx="1"/>
              <a:endCxn id="133"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2" name="TextBox 331"/>
          <p:cNvSpPr txBox="1"/>
          <p:nvPr/>
        </p:nvSpPr>
        <p:spPr>
          <a:xfrm>
            <a:off x="1074230" y="5520484"/>
            <a:ext cx="256352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Input tensor </a:t>
            </a:r>
            <a:r>
              <a:rPr lang="en-US" b="1" dirty="0" smtClean="0">
                <a:solidFill>
                  <a:schemeClr val="bg1"/>
                </a:solidFill>
              </a:rPr>
              <a:t>X</a:t>
            </a:r>
            <a:r>
              <a:rPr lang="en-US" dirty="0" smtClean="0">
                <a:solidFill>
                  <a:schemeClr val="bg1"/>
                </a:solidFill>
              </a:rPr>
              <a:t> [4, 8, 8]</a:t>
            </a:r>
          </a:p>
        </p:txBody>
      </p:sp>
      <p:grpSp>
        <p:nvGrpSpPr>
          <p:cNvPr id="333" name="Group 332"/>
          <p:cNvGrpSpPr/>
          <p:nvPr/>
        </p:nvGrpSpPr>
        <p:grpSpPr>
          <a:xfrm>
            <a:off x="5716617" y="1782376"/>
            <a:ext cx="3235905" cy="402529"/>
            <a:chOff x="5610225" y="2584477"/>
            <a:chExt cx="2931712" cy="402529"/>
          </a:xfrm>
        </p:grpSpPr>
        <p:cxnSp>
          <p:nvCxnSpPr>
            <p:cNvPr id="334" name="Straight Connector 333"/>
            <p:cNvCxnSpPr/>
            <p:nvPr/>
          </p:nvCxnSpPr>
          <p:spPr>
            <a:xfrm>
              <a:off x="5610225" y="2987006"/>
              <a:ext cx="2931712" cy="0"/>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5" name="TextBox 334"/>
                <p:cNvSpPr txBox="1"/>
                <p:nvPr/>
              </p:nvSpPr>
              <p:spPr>
                <a:xfrm>
                  <a:off x="6526385" y="2584477"/>
                  <a:ext cx="1099392" cy="3877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𝑛</m:t>
                        </m:r>
                        <m:r>
                          <a:rPr lang="en-US" sz="2800" b="0" i="1" smtClean="0">
                            <a:solidFill>
                              <a:schemeClr val="bg1"/>
                            </a:solidFill>
                            <a:latin typeface="Cambria Math" panose="02040503050406030204" pitchFamily="18" charset="0"/>
                          </a:rPr>
                          <m:t>=9</m:t>
                        </m:r>
                      </m:oMath>
                    </m:oMathPara>
                  </a14:m>
                  <a:endParaRPr lang="en-US" sz="2800" dirty="0" smtClean="0">
                    <a:solidFill>
                      <a:schemeClr val="bg1"/>
                    </a:solidFill>
                  </a:endParaRPr>
                </a:p>
              </p:txBody>
            </p:sp>
          </mc:Choice>
          <mc:Fallback xmlns="">
            <p:sp>
              <p:nvSpPr>
                <p:cNvPr id="335" name="TextBox 334"/>
                <p:cNvSpPr txBox="1">
                  <a:spLocks noRot="1" noChangeAspect="1" noMove="1" noResize="1" noEditPoints="1" noAdjustHandles="1" noChangeArrowheads="1" noChangeShapeType="1" noTextEdit="1"/>
                </p:cNvSpPr>
                <p:nvPr/>
              </p:nvSpPr>
              <p:spPr>
                <a:xfrm>
                  <a:off x="6526385" y="2584477"/>
                  <a:ext cx="1099392" cy="387798"/>
                </a:xfrm>
                <a:prstGeom prst="rect">
                  <a:avLst/>
                </a:prstGeom>
                <a:blipFill rotWithShape="0">
                  <a:blip r:embed="rId4"/>
                  <a:stretch>
                    <a:fillRect b="-10938"/>
                  </a:stretch>
                </a:blipFill>
                <a:ln w="6350">
                  <a:noFill/>
                </a:ln>
              </p:spPr>
              <p:txBody>
                <a:bodyPr/>
                <a:lstStyle/>
                <a:p>
                  <a:r>
                    <a:rPr lang="en-US">
                      <a:noFill/>
                    </a:rPr>
                    <a:t> </a:t>
                  </a:r>
                </a:p>
              </p:txBody>
            </p:sp>
          </mc:Fallback>
        </mc:AlternateContent>
      </p:grpSp>
      <p:grpSp>
        <p:nvGrpSpPr>
          <p:cNvPr id="336" name="Group 335"/>
          <p:cNvGrpSpPr/>
          <p:nvPr/>
        </p:nvGrpSpPr>
        <p:grpSpPr>
          <a:xfrm>
            <a:off x="9498345" y="2413599"/>
            <a:ext cx="1269104" cy="2931711"/>
            <a:chOff x="8979207" y="3337495"/>
            <a:chExt cx="1269104" cy="819727"/>
          </a:xfrm>
        </p:grpSpPr>
        <p:cxnSp>
          <p:nvCxnSpPr>
            <p:cNvPr id="337" name="Straight Connector 336"/>
            <p:cNvCxnSpPr/>
            <p:nvPr/>
          </p:nvCxnSpPr>
          <p:spPr>
            <a:xfrm>
              <a:off x="8979207" y="3337495"/>
              <a:ext cx="0" cy="81972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8" name="TextBox 337"/>
                <p:cNvSpPr txBox="1"/>
                <p:nvPr/>
              </p:nvSpPr>
              <p:spPr>
                <a:xfrm>
                  <a:off x="9148919" y="3553459"/>
                  <a:ext cx="1099392" cy="3877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=16</m:t>
                        </m:r>
                      </m:oMath>
                    </m:oMathPara>
                  </a14:m>
                  <a:endParaRPr lang="en-US" sz="2800" dirty="0" smtClean="0">
                    <a:solidFill>
                      <a:schemeClr val="bg1"/>
                    </a:solidFill>
                  </a:endParaRPr>
                </a:p>
              </p:txBody>
            </p:sp>
          </mc:Choice>
          <mc:Fallback xmlns="">
            <p:sp>
              <p:nvSpPr>
                <p:cNvPr id="338" name="TextBox 337"/>
                <p:cNvSpPr txBox="1">
                  <a:spLocks noRot="1" noChangeAspect="1" noMove="1" noResize="1" noEditPoints="1" noAdjustHandles="1" noChangeArrowheads="1" noChangeShapeType="1" noTextEdit="1"/>
                </p:cNvSpPr>
                <p:nvPr/>
              </p:nvSpPr>
              <p:spPr>
                <a:xfrm>
                  <a:off x="9148919" y="3553459"/>
                  <a:ext cx="1099392" cy="387798"/>
                </a:xfrm>
                <a:prstGeom prst="rect">
                  <a:avLst/>
                </a:prstGeom>
                <a:blipFill rotWithShape="0">
                  <a:blip r:embed="rId5"/>
                  <a:stretch>
                    <a:fillRect l="-15000" r="-4444"/>
                  </a:stretch>
                </a:blipFill>
                <a:ln w="6350">
                  <a:noFill/>
                </a:ln>
              </p:spPr>
              <p:txBody>
                <a:bodyPr/>
                <a:lstStyle/>
                <a:p>
                  <a:r>
                    <a:rPr lang="en-US">
                      <a:noFill/>
                    </a:rPr>
                    <a:t> </a:t>
                  </a:r>
                </a:p>
              </p:txBody>
            </p:sp>
          </mc:Fallback>
        </mc:AlternateContent>
      </p:grpSp>
    </p:spTree>
    <p:extLst>
      <p:ext uri="{BB962C8B-B14F-4D97-AF65-F5344CB8AC3E}">
        <p14:creationId xmlns:p14="http://schemas.microsoft.com/office/powerpoint/2010/main" val="20291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as matrix multiplication</a:t>
            </a:r>
            <a:endParaRPr lang="en-US" dirty="0"/>
          </a:p>
        </p:txBody>
      </p:sp>
      <p:sp>
        <p:nvSpPr>
          <p:cNvPr id="4" name="Text Placeholder 3"/>
          <p:cNvSpPr>
            <a:spLocks noGrp="1"/>
          </p:cNvSpPr>
          <p:nvPr>
            <p:ph type="body" sz="quarter" idx="10"/>
          </p:nvPr>
        </p:nvSpPr>
        <p:spPr/>
        <p:txBody>
          <a:bodyPr/>
          <a:lstStyle/>
          <a:p>
            <a:r>
              <a:rPr lang="en-US" dirty="0" smtClean="0"/>
              <a:t>Evaluating the matrix product</a:t>
            </a:r>
            <a:endParaRPr lang="en-US" dirty="0"/>
          </a:p>
        </p:txBody>
      </p:sp>
      <p:grpSp>
        <p:nvGrpSpPr>
          <p:cNvPr id="356" name="Group 355"/>
          <p:cNvGrpSpPr/>
          <p:nvPr/>
        </p:nvGrpSpPr>
        <p:grpSpPr>
          <a:xfrm>
            <a:off x="8165098" y="2644155"/>
            <a:ext cx="1603829" cy="1436855"/>
            <a:chOff x="6719900" y="3195918"/>
            <a:chExt cx="1603829" cy="1436855"/>
          </a:xfrm>
        </p:grpSpPr>
        <p:sp>
          <p:nvSpPr>
            <p:cNvPr id="357" name="Parallelogram 356"/>
            <p:cNvSpPr/>
            <p:nvPr/>
          </p:nvSpPr>
          <p:spPr>
            <a:xfrm rot="16200000" flipH="1" flipV="1">
              <a:off x="6501156" y="3619511"/>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Parallelogram 357"/>
            <p:cNvSpPr/>
            <p:nvPr/>
          </p:nvSpPr>
          <p:spPr>
            <a:xfrm rot="5400000" flipV="1">
              <a:off x="7121999" y="3971694"/>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Parallelogram 358"/>
            <p:cNvSpPr/>
            <p:nvPr/>
          </p:nvSpPr>
          <p:spPr>
            <a:xfrm rot="1167788">
              <a:off x="6726287" y="3398133"/>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a:xfrm>
              <a:off x="7239187" y="3579265"/>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6991594" y="3504516"/>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6727461" y="4057774"/>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737182" y="3733471"/>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64" name="Parallelogram 363"/>
            <p:cNvSpPr/>
            <p:nvPr/>
          </p:nvSpPr>
          <p:spPr>
            <a:xfrm rot="5400000" flipV="1">
              <a:off x="7382879" y="3879818"/>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Parallelogram 364"/>
            <p:cNvSpPr/>
            <p:nvPr/>
          </p:nvSpPr>
          <p:spPr>
            <a:xfrm rot="5400000" flipV="1">
              <a:off x="7653866" y="3786092"/>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Parallelogram 365"/>
            <p:cNvSpPr/>
            <p:nvPr/>
          </p:nvSpPr>
          <p:spPr>
            <a:xfrm rot="1167788">
              <a:off x="7002648" y="3298726"/>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Parallelogram 366"/>
            <p:cNvSpPr/>
            <p:nvPr/>
          </p:nvSpPr>
          <p:spPr>
            <a:xfrm rot="1167788">
              <a:off x="7269366" y="3200985"/>
              <a:ext cx="1049388" cy="188431"/>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8" name="Straight Connector 367"/>
            <p:cNvCxnSpPr/>
            <p:nvPr/>
          </p:nvCxnSpPr>
          <p:spPr>
            <a:xfrm flipV="1">
              <a:off x="6968205" y="3195918"/>
              <a:ext cx="786266" cy="3012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7514421" y="3688976"/>
              <a:ext cx="809308" cy="305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7214615" y="3276600"/>
              <a:ext cx="813279" cy="31646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7525010" y="4034118"/>
              <a:ext cx="785272" cy="29417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6" name="Group 395"/>
          <p:cNvGrpSpPr/>
          <p:nvPr/>
        </p:nvGrpSpPr>
        <p:grpSpPr>
          <a:xfrm>
            <a:off x="594057" y="4471517"/>
            <a:ext cx="3978662" cy="1256148"/>
            <a:chOff x="1046233" y="4531807"/>
            <a:chExt cx="3978662" cy="1256148"/>
          </a:xfrm>
        </p:grpSpPr>
        <p:grpSp>
          <p:nvGrpSpPr>
            <p:cNvPr id="170" name="Group 169"/>
            <p:cNvGrpSpPr/>
            <p:nvPr/>
          </p:nvGrpSpPr>
          <p:grpSpPr>
            <a:xfrm>
              <a:off x="2184948" y="5137681"/>
              <a:ext cx="2670365" cy="166898"/>
              <a:chOff x="4391025" y="3048000"/>
              <a:chExt cx="2931712" cy="183232"/>
            </a:xfrm>
          </p:grpSpPr>
          <p:sp>
            <p:nvSpPr>
              <p:cNvPr id="171" name="Rectangle 170"/>
              <p:cNvSpPr/>
              <p:nvPr/>
            </p:nvSpPr>
            <p:spPr>
              <a:xfrm>
                <a:off x="439102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457425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75748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494072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512395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530718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549041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567364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585688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604011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622334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6406577"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6589809"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6773041"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6956273"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7139505" y="3048000"/>
                <a:ext cx="183232" cy="183232"/>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a:off x="2184948" y="5304579"/>
              <a:ext cx="2670365" cy="166898"/>
              <a:chOff x="4391025" y="3048000"/>
              <a:chExt cx="2931712" cy="183232"/>
            </a:xfrm>
            <a:solidFill>
              <a:schemeClr val="tx2"/>
            </a:solidFill>
          </p:grpSpPr>
          <p:sp>
            <p:nvSpPr>
              <p:cNvPr id="188" name="Rectangle 187"/>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2184948" y="5471477"/>
              <a:ext cx="2670365" cy="166898"/>
              <a:chOff x="4391025" y="3048000"/>
              <a:chExt cx="2931712" cy="183232"/>
            </a:xfrm>
            <a:solidFill>
              <a:schemeClr val="accent1"/>
            </a:solidFill>
          </p:grpSpPr>
          <p:sp>
            <p:nvSpPr>
              <p:cNvPr id="205" name="Rectangle 204"/>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rot="10800000">
              <a:off x="2010002" y="5024945"/>
              <a:ext cx="281613" cy="763010"/>
              <a:chOff x="6894246" y="3106081"/>
              <a:chExt cx="206422" cy="1753387"/>
            </a:xfrm>
          </p:grpSpPr>
          <p:sp>
            <p:nvSpPr>
              <p:cNvPr id="222" name="Arc 22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Arc 22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4" name="Group 223"/>
            <p:cNvGrpSpPr/>
            <p:nvPr/>
          </p:nvGrpSpPr>
          <p:grpSpPr>
            <a:xfrm>
              <a:off x="4743282" y="5022140"/>
              <a:ext cx="281613" cy="765814"/>
              <a:chOff x="6894246" y="3106081"/>
              <a:chExt cx="206422" cy="1753387"/>
            </a:xfrm>
          </p:grpSpPr>
          <p:sp>
            <p:nvSpPr>
              <p:cNvPr id="225" name="Arc 22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Arc 22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55" name="TextBox 354"/>
                <p:cNvSpPr txBox="1"/>
                <p:nvPr/>
              </p:nvSpPr>
              <p:spPr>
                <a:xfrm>
                  <a:off x="3170252" y="5132458"/>
                  <a:ext cx="85844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rPr>
                          <m:t>𝐅</m:t>
                        </m:r>
                      </m:oMath>
                    </m:oMathPara>
                  </a14:m>
                  <a:endParaRPr lang="en-US" sz="3600" dirty="0" smtClean="0">
                    <a:solidFill>
                      <a:schemeClr val="bg1"/>
                    </a:solidFill>
                  </a:endParaRPr>
                </a:p>
              </p:txBody>
            </p:sp>
          </mc:Choice>
          <mc:Fallback xmlns="">
            <p:sp>
              <p:nvSpPr>
                <p:cNvPr id="355" name="TextBox 354"/>
                <p:cNvSpPr txBox="1">
                  <a:spLocks noRot="1" noChangeAspect="1" noMove="1" noResize="1" noEditPoints="1" noAdjustHandles="1" noChangeArrowheads="1" noChangeShapeType="1" noTextEdit="1"/>
                </p:cNvSpPr>
                <p:nvPr/>
              </p:nvSpPr>
              <p:spPr>
                <a:xfrm>
                  <a:off x="3170252" y="5132458"/>
                  <a:ext cx="858442" cy="498598"/>
                </a:xfrm>
                <a:prstGeom prst="rect">
                  <a:avLst/>
                </a:prstGeom>
                <a:blipFill rotWithShape="0">
                  <a:blip r:embed="rId3"/>
                  <a:stretch>
                    <a:fillRect/>
                  </a:stretch>
                </a:blipFill>
                <a:ln w="6350">
                  <a:noFill/>
                </a:ln>
              </p:spPr>
              <p:txBody>
                <a:bodyPr/>
                <a:lstStyle/>
                <a:p>
                  <a:r>
                    <a:rPr lang="en-US">
                      <a:noFill/>
                    </a:rPr>
                    <a:t> </a:t>
                  </a:r>
                </a:p>
              </p:txBody>
            </p:sp>
          </mc:Fallback>
        </mc:AlternateContent>
        <p:grpSp>
          <p:nvGrpSpPr>
            <p:cNvPr id="375" name="Group 374"/>
            <p:cNvGrpSpPr/>
            <p:nvPr/>
          </p:nvGrpSpPr>
          <p:grpSpPr>
            <a:xfrm>
              <a:off x="1046233" y="5132459"/>
              <a:ext cx="816847" cy="505916"/>
              <a:chOff x="9018984" y="3376243"/>
              <a:chExt cx="1125832" cy="819727"/>
            </a:xfrm>
          </p:grpSpPr>
          <p:cxnSp>
            <p:nvCxnSpPr>
              <p:cNvPr id="376" name="Straight Connector 375"/>
              <p:cNvCxnSpPr/>
              <p:nvPr/>
            </p:nvCxnSpPr>
            <p:spPr>
              <a:xfrm>
                <a:off x="10144816" y="3376243"/>
                <a:ext cx="0" cy="819727"/>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7" name="TextBox 376"/>
                  <p:cNvSpPr txBox="1"/>
                  <p:nvPr/>
                </p:nvSpPr>
                <p:spPr>
                  <a:xfrm>
                    <a:off x="9018984" y="3521063"/>
                    <a:ext cx="1099392" cy="4530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𝑚</m:t>
                          </m:r>
                          <m:r>
                            <a:rPr lang="en-US" sz="2000" b="0" i="1" smtClean="0">
                              <a:solidFill>
                                <a:schemeClr val="bg1"/>
                              </a:solidFill>
                              <a:latin typeface="Cambria Math" panose="02040503050406030204" pitchFamily="18" charset="0"/>
                            </a:rPr>
                            <m:t>=3</m:t>
                          </m:r>
                        </m:oMath>
                      </m:oMathPara>
                    </a14:m>
                    <a:endParaRPr lang="en-US" sz="2000" dirty="0" smtClean="0">
                      <a:solidFill>
                        <a:schemeClr val="bg1"/>
                      </a:solidFill>
                    </a:endParaRPr>
                  </a:p>
                </p:txBody>
              </p:sp>
            </mc:Choice>
            <mc:Fallback xmlns="">
              <p:sp>
                <p:nvSpPr>
                  <p:cNvPr id="377" name="TextBox 376"/>
                  <p:cNvSpPr txBox="1">
                    <a:spLocks noRot="1" noChangeAspect="1" noMove="1" noResize="1" noEditPoints="1" noAdjustHandles="1" noChangeArrowheads="1" noChangeShapeType="1" noTextEdit="1"/>
                  </p:cNvSpPr>
                  <p:nvPr/>
                </p:nvSpPr>
                <p:spPr>
                  <a:xfrm>
                    <a:off x="9018984" y="3521063"/>
                    <a:ext cx="1099392" cy="453006"/>
                  </a:xfrm>
                  <a:prstGeom prst="rect">
                    <a:avLst/>
                  </a:prstGeom>
                  <a:blipFill rotWithShape="0">
                    <a:blip r:embed="rId4"/>
                    <a:stretch>
                      <a:fillRect l="-5344" b="-8696"/>
                    </a:stretch>
                  </a:blipFill>
                  <a:ln w="635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2" name="TextBox 381"/>
                <p:cNvSpPr txBox="1"/>
                <p:nvPr/>
              </p:nvSpPr>
              <p:spPr>
                <a:xfrm>
                  <a:off x="3017626" y="4531807"/>
                  <a:ext cx="1199950"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𝑘</m:t>
                        </m:r>
                        <m:r>
                          <a:rPr lang="en-US" sz="2000" b="0" i="1" smtClean="0">
                            <a:solidFill>
                              <a:schemeClr val="bg1"/>
                            </a:solidFill>
                            <a:latin typeface="Cambria Math" panose="02040503050406030204" pitchFamily="18" charset="0"/>
                          </a:rPr>
                          <m:t>=16</m:t>
                        </m:r>
                      </m:oMath>
                    </m:oMathPara>
                  </a14:m>
                  <a:endParaRPr lang="en-US" sz="2000" dirty="0" smtClean="0">
                    <a:solidFill>
                      <a:schemeClr val="bg1"/>
                    </a:solidFill>
                  </a:endParaRPr>
                </a:p>
              </p:txBody>
            </p:sp>
          </mc:Choice>
          <mc:Fallback xmlns="">
            <p:sp>
              <p:nvSpPr>
                <p:cNvPr id="382" name="TextBox 381"/>
                <p:cNvSpPr txBox="1">
                  <a:spLocks noRot="1" noChangeAspect="1" noMove="1" noResize="1" noEditPoints="1" noAdjustHandles="1" noChangeArrowheads="1" noChangeShapeType="1" noTextEdit="1"/>
                </p:cNvSpPr>
                <p:nvPr/>
              </p:nvSpPr>
              <p:spPr>
                <a:xfrm>
                  <a:off x="3017626" y="4531807"/>
                  <a:ext cx="1199950" cy="276999"/>
                </a:xfrm>
                <a:prstGeom prst="rect">
                  <a:avLst/>
                </a:prstGeom>
                <a:blipFill rotWithShape="0">
                  <a:blip r:embed="rId5"/>
                  <a:stretch>
                    <a:fillRect t="-4444" b="-11111"/>
                  </a:stretch>
                </a:blipFill>
                <a:ln w="6350">
                  <a:noFill/>
                </a:ln>
              </p:spPr>
              <p:txBody>
                <a:bodyPr/>
                <a:lstStyle/>
                <a:p>
                  <a:r>
                    <a:rPr lang="en-US">
                      <a:noFill/>
                    </a:rPr>
                    <a:t> </a:t>
                  </a:r>
                </a:p>
              </p:txBody>
            </p:sp>
          </mc:Fallback>
        </mc:AlternateContent>
        <p:cxnSp>
          <p:nvCxnSpPr>
            <p:cNvPr id="384" name="Straight Connector 383"/>
            <p:cNvCxnSpPr/>
            <p:nvPr/>
          </p:nvCxnSpPr>
          <p:spPr>
            <a:xfrm>
              <a:off x="2184948" y="4862163"/>
              <a:ext cx="2678762" cy="3779"/>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5" name="Group 394"/>
          <p:cNvGrpSpPr/>
          <p:nvPr/>
        </p:nvGrpSpPr>
        <p:grpSpPr>
          <a:xfrm>
            <a:off x="4161699" y="1571497"/>
            <a:ext cx="2610320" cy="3288976"/>
            <a:chOff x="4613875" y="1631787"/>
            <a:chExt cx="2610320" cy="3288976"/>
          </a:xfrm>
        </p:grpSpPr>
        <p:grpSp>
          <p:nvGrpSpPr>
            <p:cNvPr id="350" name="Group 349"/>
            <p:cNvGrpSpPr/>
            <p:nvPr/>
          </p:nvGrpSpPr>
          <p:grpSpPr>
            <a:xfrm>
              <a:off x="5167540" y="2104773"/>
              <a:ext cx="2056655" cy="2815990"/>
              <a:chOff x="4409846" y="1761655"/>
              <a:chExt cx="1946850" cy="2665644"/>
            </a:xfrm>
          </p:grpSpPr>
          <p:grpSp>
            <p:nvGrpSpPr>
              <p:cNvPr id="5" name="Group 4"/>
              <p:cNvGrpSpPr/>
              <p:nvPr/>
            </p:nvGrpSpPr>
            <p:grpSpPr>
              <a:xfrm rot="5400000">
                <a:off x="3525196" y="3009077"/>
                <a:ext cx="2533019" cy="158314"/>
                <a:chOff x="4391025" y="3048000"/>
                <a:chExt cx="2931712" cy="183232"/>
              </a:xfrm>
              <a:solidFill>
                <a:schemeClr val="bg2">
                  <a:lumMod val="60000"/>
                  <a:lumOff val="40000"/>
                </a:schemeClr>
              </a:solidFill>
            </p:grpSpPr>
            <p:sp>
              <p:nvSpPr>
                <p:cNvPr id="6" name="Rectangle 5"/>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rot="5400000">
                <a:off x="3683510" y="3009077"/>
                <a:ext cx="2533019" cy="158314"/>
                <a:chOff x="4391025" y="3048000"/>
                <a:chExt cx="2931712" cy="183232"/>
              </a:xfrm>
              <a:solidFill>
                <a:schemeClr val="bg2">
                  <a:lumMod val="60000"/>
                  <a:lumOff val="40000"/>
                </a:schemeClr>
              </a:solidFill>
            </p:grpSpPr>
            <p:sp>
              <p:nvSpPr>
                <p:cNvPr id="23" name="Rectangle 22"/>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5400000">
                <a:off x="3841824" y="3009077"/>
                <a:ext cx="2533019" cy="158314"/>
                <a:chOff x="4391025" y="3048000"/>
                <a:chExt cx="2931712" cy="183232"/>
              </a:xfrm>
              <a:solidFill>
                <a:schemeClr val="bg2">
                  <a:lumMod val="60000"/>
                  <a:lumOff val="40000"/>
                </a:schemeClr>
              </a:solidFill>
            </p:grpSpPr>
            <p:sp>
              <p:nvSpPr>
                <p:cNvPr id="40" name="Rectangle 39"/>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5400000">
                <a:off x="3991505" y="3009077"/>
                <a:ext cx="2533019" cy="158314"/>
                <a:chOff x="4391025" y="3048000"/>
                <a:chExt cx="2931712" cy="183232"/>
              </a:xfrm>
              <a:solidFill>
                <a:schemeClr val="bg2">
                  <a:lumMod val="60000"/>
                  <a:lumOff val="40000"/>
                </a:schemeClr>
              </a:solidFill>
            </p:grpSpPr>
            <p:sp>
              <p:nvSpPr>
                <p:cNvPr id="57" name="Rectangle 56"/>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5400000">
                <a:off x="4142442" y="3009077"/>
                <a:ext cx="2533019" cy="158314"/>
                <a:chOff x="4391025" y="3048000"/>
                <a:chExt cx="2931712" cy="183232"/>
              </a:xfrm>
              <a:solidFill>
                <a:schemeClr val="bg2">
                  <a:lumMod val="60000"/>
                  <a:lumOff val="40000"/>
                </a:schemeClr>
              </a:solidFill>
            </p:grpSpPr>
            <p:sp>
              <p:nvSpPr>
                <p:cNvPr id="74" name="Rectangle 73"/>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rot="5400000">
                <a:off x="4299047" y="3009077"/>
                <a:ext cx="2533019" cy="158314"/>
                <a:chOff x="4391025" y="3048000"/>
                <a:chExt cx="2931712" cy="183232"/>
              </a:xfrm>
              <a:solidFill>
                <a:schemeClr val="bg2">
                  <a:lumMod val="60000"/>
                  <a:lumOff val="40000"/>
                </a:schemeClr>
              </a:solidFill>
            </p:grpSpPr>
            <p:sp>
              <p:nvSpPr>
                <p:cNvPr id="91" name="Rectangle 90"/>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rot="5400000">
                <a:off x="4456280" y="3009077"/>
                <a:ext cx="2533019" cy="158314"/>
                <a:chOff x="4391025" y="3048000"/>
                <a:chExt cx="2931712" cy="183232"/>
              </a:xfrm>
              <a:solidFill>
                <a:schemeClr val="bg2">
                  <a:lumMod val="60000"/>
                  <a:lumOff val="40000"/>
                </a:schemeClr>
              </a:solidFill>
            </p:grpSpPr>
            <p:sp>
              <p:nvSpPr>
                <p:cNvPr id="108" name="Rectangle 107"/>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rot="5400000">
                <a:off x="4615248" y="3009077"/>
                <a:ext cx="2533019" cy="158314"/>
                <a:chOff x="4391025" y="3048000"/>
                <a:chExt cx="2931712" cy="183232"/>
              </a:xfrm>
              <a:solidFill>
                <a:schemeClr val="bg2">
                  <a:lumMod val="60000"/>
                  <a:lumOff val="40000"/>
                </a:schemeClr>
              </a:solidFill>
            </p:grpSpPr>
            <p:sp>
              <p:nvSpPr>
                <p:cNvPr id="125" name="Rectangle 124"/>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rot="5400000">
                <a:off x="4773135" y="3009077"/>
                <a:ext cx="2533019" cy="158314"/>
                <a:chOff x="4391025" y="3048000"/>
                <a:chExt cx="2931712" cy="183232"/>
              </a:xfrm>
              <a:solidFill>
                <a:schemeClr val="bg2">
                  <a:lumMod val="60000"/>
                  <a:lumOff val="40000"/>
                </a:schemeClr>
              </a:solidFill>
            </p:grpSpPr>
            <p:sp>
              <p:nvSpPr>
                <p:cNvPr id="142" name="Rectangle 141"/>
                <p:cNvSpPr/>
                <p:nvPr/>
              </p:nvSpPr>
              <p:spPr>
                <a:xfrm>
                  <a:off x="439102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457425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75748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494072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12395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530718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549041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67364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85688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4011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22334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6406577"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6589809"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6773041"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6956273"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139505" y="3048000"/>
                  <a:ext cx="183232" cy="183232"/>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rot="10800000">
                <a:off x="4409846" y="1774264"/>
                <a:ext cx="267126" cy="2653035"/>
                <a:chOff x="6894245" y="3106081"/>
                <a:chExt cx="206420" cy="1753388"/>
              </a:xfrm>
            </p:grpSpPr>
            <p:sp>
              <p:nvSpPr>
                <p:cNvPr id="159" name="Arc 158"/>
                <p:cNvSpPr/>
                <p:nvPr/>
              </p:nvSpPr>
              <p:spPr>
                <a:xfrm>
                  <a:off x="6894245" y="3106084"/>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Arc 15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1" name="Group 160"/>
              <p:cNvGrpSpPr/>
              <p:nvPr/>
            </p:nvGrpSpPr>
            <p:grpSpPr>
              <a:xfrm>
                <a:off x="6089568" y="1761655"/>
                <a:ext cx="267128" cy="2653034"/>
                <a:chOff x="6894246" y="3106081"/>
                <a:chExt cx="206422" cy="1753387"/>
              </a:xfrm>
            </p:grpSpPr>
            <p:sp>
              <p:nvSpPr>
                <p:cNvPr id="162" name="Arc 16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Arc 16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354" name="TextBox 353"/>
                <p:cNvSpPr txBox="1"/>
                <p:nvPr/>
              </p:nvSpPr>
              <p:spPr>
                <a:xfrm>
                  <a:off x="5899941" y="3257911"/>
                  <a:ext cx="858442"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rPr>
                          <m:t>𝐗</m:t>
                        </m:r>
                      </m:oMath>
                    </m:oMathPara>
                  </a14:m>
                  <a:endParaRPr lang="en-US" sz="3600" dirty="0" smtClean="0">
                    <a:solidFill>
                      <a:schemeClr val="bg1"/>
                    </a:solidFill>
                  </a:endParaRPr>
                </a:p>
              </p:txBody>
            </p:sp>
          </mc:Choice>
          <mc:Fallback xmlns="">
            <p:sp>
              <p:nvSpPr>
                <p:cNvPr id="354" name="TextBox 353"/>
                <p:cNvSpPr txBox="1">
                  <a:spLocks noRot="1" noChangeAspect="1" noMove="1" noResize="1" noEditPoints="1" noAdjustHandles="1" noChangeArrowheads="1" noChangeShapeType="1" noTextEdit="1"/>
                </p:cNvSpPr>
                <p:nvPr/>
              </p:nvSpPr>
              <p:spPr>
                <a:xfrm>
                  <a:off x="5899941" y="3257911"/>
                  <a:ext cx="858442" cy="498598"/>
                </a:xfrm>
                <a:prstGeom prst="rect">
                  <a:avLst/>
                </a:prstGeom>
                <a:blipFill rotWithShape="0">
                  <a:blip r:embed="rId6"/>
                  <a:stretch>
                    <a:fillRect/>
                  </a:stretch>
                </a:blipFill>
                <a:ln w="6350">
                  <a:noFill/>
                </a:ln>
              </p:spPr>
              <p:txBody>
                <a:bodyPr/>
                <a:lstStyle/>
                <a:p>
                  <a:r>
                    <a:rPr lang="en-US">
                      <a:noFill/>
                    </a:rPr>
                    <a:t> </a:t>
                  </a:r>
                </a:p>
              </p:txBody>
            </p:sp>
          </mc:Fallback>
        </mc:AlternateContent>
        <p:cxnSp>
          <p:nvCxnSpPr>
            <p:cNvPr id="373" name="Straight Connector 372"/>
            <p:cNvCxnSpPr/>
            <p:nvPr/>
          </p:nvCxnSpPr>
          <p:spPr>
            <a:xfrm>
              <a:off x="5005745" y="2168229"/>
              <a:ext cx="0" cy="2716691"/>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4" name="TextBox 373"/>
                <p:cNvSpPr txBox="1"/>
                <p:nvPr/>
              </p:nvSpPr>
              <p:spPr>
                <a:xfrm rot="16200000">
                  <a:off x="4152400" y="3347764"/>
                  <a:ext cx="1199950"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𝑘</m:t>
                        </m:r>
                        <m:r>
                          <a:rPr lang="en-US" sz="2000" b="0" i="1" smtClean="0">
                            <a:solidFill>
                              <a:schemeClr val="bg1"/>
                            </a:solidFill>
                            <a:latin typeface="Cambria Math" panose="02040503050406030204" pitchFamily="18" charset="0"/>
                          </a:rPr>
                          <m:t>=16</m:t>
                        </m:r>
                      </m:oMath>
                    </m:oMathPara>
                  </a14:m>
                  <a:endParaRPr lang="en-US" sz="2000" dirty="0" smtClean="0">
                    <a:solidFill>
                      <a:schemeClr val="bg1"/>
                    </a:solidFill>
                  </a:endParaRPr>
                </a:p>
              </p:txBody>
            </p:sp>
          </mc:Choice>
          <mc:Fallback xmlns="">
            <p:sp>
              <p:nvSpPr>
                <p:cNvPr id="374" name="TextBox 373"/>
                <p:cNvSpPr txBox="1">
                  <a:spLocks noRot="1" noChangeAspect="1" noMove="1" noResize="1" noEditPoints="1" noAdjustHandles="1" noChangeArrowheads="1" noChangeShapeType="1" noTextEdit="1"/>
                </p:cNvSpPr>
                <p:nvPr/>
              </p:nvSpPr>
              <p:spPr>
                <a:xfrm rot="16200000">
                  <a:off x="4152400" y="3347764"/>
                  <a:ext cx="1199950" cy="276999"/>
                </a:xfrm>
                <a:prstGeom prst="rect">
                  <a:avLst/>
                </a:prstGeom>
                <a:blipFill rotWithShape="0">
                  <a:blip r:embed="rId7"/>
                  <a:stretch>
                    <a:fillRect l="-4444" r="-11111"/>
                  </a:stretch>
                </a:blipFill>
                <a:ln w="6350">
                  <a:noFill/>
                </a:ln>
              </p:spPr>
              <p:txBody>
                <a:bodyPr/>
                <a:lstStyle/>
                <a:p>
                  <a:r>
                    <a:rPr lang="en-US">
                      <a:noFill/>
                    </a:rPr>
                    <a:t> </a:t>
                  </a:r>
                </a:p>
              </p:txBody>
            </p:sp>
          </mc:Fallback>
        </mc:AlternateContent>
        <p:cxnSp>
          <p:nvCxnSpPr>
            <p:cNvPr id="387" name="Straight Connector 386"/>
            <p:cNvCxnSpPr/>
            <p:nvPr/>
          </p:nvCxnSpPr>
          <p:spPr>
            <a:xfrm>
              <a:off x="5450493" y="1949734"/>
              <a:ext cx="1545003" cy="0"/>
            </a:xfrm>
            <a:prstGeom prst="line">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8" name="TextBox 387"/>
                <p:cNvSpPr txBox="1"/>
                <p:nvPr/>
              </p:nvSpPr>
              <p:spPr>
                <a:xfrm>
                  <a:off x="5738179" y="1631787"/>
                  <a:ext cx="1213464"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𝑛</m:t>
                        </m:r>
                        <m:r>
                          <a:rPr lang="en-US" sz="2000" b="0" i="1" smtClean="0">
                            <a:solidFill>
                              <a:schemeClr val="bg1"/>
                            </a:solidFill>
                            <a:latin typeface="Cambria Math" panose="02040503050406030204" pitchFamily="18" charset="0"/>
                          </a:rPr>
                          <m:t>=9</m:t>
                        </m:r>
                      </m:oMath>
                    </m:oMathPara>
                  </a14:m>
                  <a:endParaRPr lang="en-US" sz="2000" dirty="0" smtClean="0">
                    <a:solidFill>
                      <a:schemeClr val="bg1"/>
                    </a:solidFill>
                  </a:endParaRPr>
                </a:p>
              </p:txBody>
            </p:sp>
          </mc:Choice>
          <mc:Fallback xmlns="">
            <p:sp>
              <p:nvSpPr>
                <p:cNvPr id="388" name="TextBox 387"/>
                <p:cNvSpPr txBox="1">
                  <a:spLocks noRot="1" noChangeAspect="1" noMove="1" noResize="1" noEditPoints="1" noAdjustHandles="1" noChangeArrowheads="1" noChangeShapeType="1" noTextEdit="1"/>
                </p:cNvSpPr>
                <p:nvPr/>
              </p:nvSpPr>
              <p:spPr>
                <a:xfrm>
                  <a:off x="5738179" y="1631787"/>
                  <a:ext cx="1213464" cy="276999"/>
                </a:xfrm>
                <a:prstGeom prst="rect">
                  <a:avLst/>
                </a:prstGeom>
                <a:blipFill rotWithShape="0">
                  <a:blip r:embed="rId8"/>
                  <a:stretch>
                    <a:fillRect b="-11111"/>
                  </a:stretch>
                </a:blipFill>
                <a:ln w="6350">
                  <a:noFill/>
                </a:ln>
              </p:spPr>
              <p:txBody>
                <a:bodyPr/>
                <a:lstStyle/>
                <a:p>
                  <a:r>
                    <a:rPr lang="en-US">
                      <a:noFill/>
                    </a:rPr>
                    <a:t> </a:t>
                  </a:r>
                </a:p>
              </p:txBody>
            </p:sp>
          </mc:Fallback>
        </mc:AlternateContent>
      </p:grpSp>
      <p:sp>
        <p:nvSpPr>
          <p:cNvPr id="393" name="Right Arrow 392"/>
          <p:cNvSpPr/>
          <p:nvPr/>
        </p:nvSpPr>
        <p:spPr>
          <a:xfrm rot="19299504">
            <a:off x="6378482" y="4211467"/>
            <a:ext cx="2137975"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extBox 397"/>
          <p:cNvSpPr txBox="1"/>
          <p:nvPr/>
        </p:nvSpPr>
        <p:spPr>
          <a:xfrm>
            <a:off x="7846183" y="2072650"/>
            <a:ext cx="253627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Output tensor [3, 3, 3]</a:t>
            </a:r>
          </a:p>
        </p:txBody>
      </p:sp>
      <p:grpSp>
        <p:nvGrpSpPr>
          <p:cNvPr id="400" name="Group 399"/>
          <p:cNvGrpSpPr/>
          <p:nvPr/>
        </p:nvGrpSpPr>
        <p:grpSpPr>
          <a:xfrm>
            <a:off x="4411534" y="4756726"/>
            <a:ext cx="2301602" cy="970938"/>
            <a:chOff x="4411534" y="4756726"/>
            <a:chExt cx="2301602" cy="970938"/>
          </a:xfrm>
        </p:grpSpPr>
        <p:grpSp>
          <p:nvGrpSpPr>
            <p:cNvPr id="397" name="Group 396"/>
            <p:cNvGrpSpPr/>
            <p:nvPr/>
          </p:nvGrpSpPr>
          <p:grpSpPr>
            <a:xfrm>
              <a:off x="4411534" y="4756726"/>
              <a:ext cx="2301602" cy="970938"/>
              <a:chOff x="4863710" y="4817016"/>
              <a:chExt cx="2301602" cy="970938"/>
            </a:xfrm>
          </p:grpSpPr>
          <p:sp>
            <p:nvSpPr>
              <p:cNvPr id="353" name="Rectangle 352"/>
              <p:cNvSpPr/>
              <p:nvPr/>
            </p:nvSpPr>
            <p:spPr>
              <a:xfrm>
                <a:off x="5479500" y="4817016"/>
                <a:ext cx="1493382" cy="316477"/>
              </a:xfrm>
              <a:prstGeom prst="rect">
                <a:avLst/>
              </a:prstGeom>
              <a:gradFill flip="none" rotWithShape="1">
                <a:gsLst>
                  <a:gs pos="0">
                    <a:schemeClr val="bg1">
                      <a:alpha val="19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4863710" y="5133493"/>
                <a:ext cx="607393" cy="504881"/>
              </a:xfrm>
              <a:prstGeom prst="rect">
                <a:avLst/>
              </a:prstGeom>
              <a:gradFill flip="none" rotWithShape="1">
                <a:gsLst>
                  <a:gs pos="0">
                    <a:schemeClr val="bg1">
                      <a:alpha val="20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oup 351"/>
              <p:cNvGrpSpPr/>
              <p:nvPr/>
            </p:nvGrpSpPr>
            <p:grpSpPr>
              <a:xfrm>
                <a:off x="5297524" y="5024944"/>
                <a:ext cx="1677027" cy="763010"/>
                <a:chOff x="4537603" y="4659664"/>
                <a:chExt cx="1677027" cy="763010"/>
              </a:xfrm>
            </p:grpSpPr>
            <p:sp>
              <p:nvSpPr>
                <p:cNvPr id="294" name="Rectangle 293"/>
                <p:cNvSpPr/>
                <p:nvPr/>
              </p:nvSpPr>
              <p:spPr>
                <a:xfrm>
                  <a:off x="4712549"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4879447"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5046345"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5213242"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5380140"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5547038"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5713936"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5880834"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6047732" y="4772400"/>
                  <a:ext cx="166898" cy="166898"/>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4712549"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4879447"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5046345"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5213242"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5380140"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a:off x="5547038"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5713936"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5880834"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6047732" y="4939298"/>
                  <a:ext cx="166898" cy="166898"/>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a:off x="4712549"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4879447"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p:cNvSpPr/>
                <p:nvPr/>
              </p:nvSpPr>
              <p:spPr>
                <a:xfrm>
                  <a:off x="5046345"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5213242"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5380140"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p:nvPr/>
              </p:nvSpPr>
              <p:spPr>
                <a:xfrm>
                  <a:off x="5547038"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5713936"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p:cNvSpPr/>
                <p:nvPr/>
              </p:nvSpPr>
              <p:spPr>
                <a:xfrm>
                  <a:off x="5880834"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p:cNvSpPr/>
                <p:nvPr/>
              </p:nvSpPr>
              <p:spPr>
                <a:xfrm>
                  <a:off x="6047732" y="5106196"/>
                  <a:ext cx="166898" cy="166898"/>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343"/>
                <p:cNvGrpSpPr/>
                <p:nvPr/>
              </p:nvGrpSpPr>
              <p:grpSpPr>
                <a:xfrm rot="10800000">
                  <a:off x="4537603" y="4659664"/>
                  <a:ext cx="281613" cy="763010"/>
                  <a:chOff x="6894246" y="3106081"/>
                  <a:chExt cx="206422" cy="1753387"/>
                </a:xfrm>
              </p:grpSpPr>
              <p:sp>
                <p:nvSpPr>
                  <p:cNvPr id="345" name="Arc 34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Arc 34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47" name="Group 346"/>
              <p:cNvGrpSpPr/>
              <p:nvPr/>
            </p:nvGrpSpPr>
            <p:grpSpPr>
              <a:xfrm>
                <a:off x="6883699" y="4999979"/>
                <a:ext cx="281613" cy="765814"/>
                <a:chOff x="6894246" y="3106081"/>
                <a:chExt cx="206422" cy="1753387"/>
              </a:xfrm>
            </p:grpSpPr>
            <p:sp>
              <p:nvSpPr>
                <p:cNvPr id="348" name="Arc 347"/>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9" name="Arc 348"/>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399" name="TextBox 398"/>
                <p:cNvSpPr txBox="1"/>
                <p:nvPr/>
              </p:nvSpPr>
              <p:spPr>
                <a:xfrm>
                  <a:off x="5172671" y="5086029"/>
                  <a:ext cx="1406948"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𝐅</m:t>
                        </m:r>
                        <m:r>
                          <a:rPr lang="en-US" sz="3600" b="1" i="1" smtClean="0">
                            <a:solidFill>
                              <a:schemeClr val="tx1"/>
                            </a:solidFill>
                            <a:latin typeface="Cambria Math" panose="02040503050406030204" pitchFamily="18" charset="0"/>
                            <a:ea typeface="Cambria Math" panose="02040503050406030204" pitchFamily="18" charset="0"/>
                          </a:rPr>
                          <m:t>∙</m:t>
                        </m:r>
                        <m:r>
                          <a:rPr lang="en-US" sz="3600" b="1" i="0" smtClean="0">
                            <a:solidFill>
                              <a:schemeClr val="tx1"/>
                            </a:solidFill>
                            <a:latin typeface="Cambria Math" panose="02040503050406030204" pitchFamily="18" charset="0"/>
                            <a:ea typeface="Cambria Math" panose="02040503050406030204" pitchFamily="18" charset="0"/>
                          </a:rPr>
                          <m:t>𝐗</m:t>
                        </m:r>
                      </m:oMath>
                    </m:oMathPara>
                  </a14:m>
                  <a:endParaRPr lang="en-US" sz="3600" dirty="0" smtClean="0">
                    <a:solidFill>
                      <a:schemeClr val="tx1"/>
                    </a:solidFill>
                  </a:endParaRPr>
                </a:p>
              </p:txBody>
            </p:sp>
          </mc:Choice>
          <mc:Fallback xmlns="">
            <p:sp>
              <p:nvSpPr>
                <p:cNvPr id="399" name="TextBox 398"/>
                <p:cNvSpPr txBox="1">
                  <a:spLocks noRot="1" noChangeAspect="1" noMove="1" noResize="1" noEditPoints="1" noAdjustHandles="1" noChangeArrowheads="1" noChangeShapeType="1" noTextEdit="1"/>
                </p:cNvSpPr>
                <p:nvPr/>
              </p:nvSpPr>
              <p:spPr>
                <a:xfrm>
                  <a:off x="5172671" y="5086029"/>
                  <a:ext cx="1406948" cy="498598"/>
                </a:xfrm>
                <a:prstGeom prst="rect">
                  <a:avLst/>
                </a:prstGeom>
                <a:blipFill rotWithShape="0">
                  <a:blip r:embed="rId9"/>
                  <a:stretch>
                    <a:fillRect/>
                  </a:stretch>
                </a:blipFill>
                <a:ln w="6350">
                  <a:noFill/>
                </a:ln>
              </p:spPr>
              <p:txBody>
                <a:bodyPr/>
                <a:lstStyle/>
                <a:p>
                  <a:r>
                    <a:rPr lang="en-US">
                      <a:noFill/>
                    </a:rPr>
                    <a:t> </a:t>
                  </a:r>
                </a:p>
              </p:txBody>
            </p:sp>
          </mc:Fallback>
        </mc:AlternateContent>
      </p:grpSp>
    </p:spTree>
    <p:extLst>
      <p:ext uri="{BB962C8B-B14F-4D97-AF65-F5344CB8AC3E}">
        <p14:creationId xmlns:p14="http://schemas.microsoft.com/office/powerpoint/2010/main" val="11418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39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Efficient matrix multiplication</a:t>
            </a:r>
            <a:endParaRPr lang="en-US" dirty="0"/>
          </a:p>
        </p:txBody>
      </p:sp>
    </p:spTree>
    <p:extLst>
      <p:ext uri="{BB962C8B-B14F-4D97-AF65-F5344CB8AC3E}">
        <p14:creationId xmlns:p14="http://schemas.microsoft.com/office/powerpoint/2010/main" val="9587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327859" y="4270090"/>
            <a:ext cx="2064469" cy="1490505"/>
            <a:chOff x="1836208" y="4270091"/>
            <a:chExt cx="2064469" cy="1490505"/>
          </a:xfrm>
        </p:grpSpPr>
        <p:sp>
          <p:nvSpPr>
            <p:cNvPr id="5" name="Rectangle 4"/>
            <p:cNvSpPr/>
            <p:nvPr/>
          </p:nvSpPr>
          <p:spPr>
            <a:xfrm>
              <a:off x="1836208" y="4270091"/>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836210" y="427009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68443"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352326"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008248"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696404"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728638"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040482"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00677"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212521"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556599"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384560"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524365"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180287"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836209" y="4270092"/>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836210" y="501534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836210" y="4642718"/>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836210" y="538797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836210" y="557428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836210" y="520165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836210" y="482903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836210" y="445640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836210" y="576059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6368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59129" y="4267363"/>
            <a:ext cx="817352"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2719" y="4279235"/>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680" y="4279235"/>
            <a:ext cx="2040826"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3171674" y="2805863"/>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4155583" y="4065676"/>
            <a:ext cx="231331" cy="172044"/>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53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499165C-1704-4E5E-9066-51F3057BA4C6}"/>
              </a:ext>
            </a:extLst>
          </p:cNvPr>
          <p:cNvSpPr>
            <a:spLocks noGrp="1"/>
          </p:cNvSpPr>
          <p:nvPr>
            <p:ph type="title"/>
          </p:nvPr>
        </p:nvSpPr>
        <p:spPr/>
        <p:txBody>
          <a:bodyPr>
            <a:normAutofit/>
          </a:bodyPr>
          <a:lstStyle/>
          <a:p>
            <a:r>
              <a:rPr lang="en-US" dirty="0"/>
              <a:t>DirectML	</a:t>
            </a:r>
          </a:p>
        </p:txBody>
      </p:sp>
      <p:sp>
        <p:nvSpPr>
          <p:cNvPr id="9" name="Content Placeholder 8">
            <a:extLst>
              <a:ext uri="{FF2B5EF4-FFF2-40B4-BE49-F238E27FC236}">
                <a16:creationId xmlns:a16="http://schemas.microsoft.com/office/drawing/2014/main" xmlns="" id="{515C6022-E8B1-4D92-B86E-6082E5EA009F}"/>
              </a:ext>
            </a:extLst>
          </p:cNvPr>
          <p:cNvSpPr>
            <a:spLocks noGrp="1"/>
          </p:cNvSpPr>
          <p:nvPr>
            <p:ph idx="1"/>
          </p:nvPr>
        </p:nvSpPr>
        <p:spPr>
          <a:xfrm>
            <a:off x="516750" y="1628775"/>
            <a:ext cx="9948672" cy="4193186"/>
          </a:xfrm>
        </p:spPr>
        <p:txBody>
          <a:bodyPr/>
          <a:lstStyle/>
          <a:p>
            <a:r>
              <a:rPr lang="en-US" dirty="0"/>
              <a:t>ML model defines dataflow graph of mathematical operators</a:t>
            </a:r>
          </a:p>
          <a:p>
            <a:r>
              <a:rPr lang="en-US" dirty="0"/>
              <a:t>	Evaluation is computationally expensive and highly parallelizable</a:t>
            </a:r>
          </a:p>
          <a:p>
            <a:r>
              <a:rPr lang="en-US" dirty="0"/>
              <a:t>DirectML operators defined using DX12 Compute and HLSL</a:t>
            </a:r>
          </a:p>
          <a:p>
            <a:r>
              <a:rPr lang="en-US" dirty="0"/>
              <a:t>	Baseline for breadth platform support, end-to-end use of GPU</a:t>
            </a:r>
          </a:p>
          <a:p>
            <a:r>
              <a:rPr lang="en-US" dirty="0"/>
              <a:t>	Enable the Inferencing Engine to leverage non-CPU silicon</a:t>
            </a:r>
          </a:p>
          <a:p>
            <a:r>
              <a:rPr lang="en-US" dirty="0"/>
              <a:t>	Provide strong hardware platform coherency to unlock performance</a:t>
            </a:r>
          </a:p>
          <a:p>
            <a:r>
              <a:rPr lang="en-US" dirty="0"/>
              <a:t>DirectML manages interaction with D3D resource model – PSO, </a:t>
            </a:r>
            <a:r>
              <a:rPr lang="en-US" dirty="0" err="1"/>
              <a:t>CommandLists</a:t>
            </a:r>
            <a:r>
              <a:rPr lang="en-US"/>
              <a:t>, …</a:t>
            </a:r>
            <a:endParaRPr lang="en-US" dirty="0"/>
          </a:p>
          <a:p>
            <a:r>
              <a:rPr lang="en-US" dirty="0" err="1"/>
              <a:t>MetaCommands</a:t>
            </a:r>
            <a:r>
              <a:rPr lang="en-US" dirty="0"/>
              <a:t> - IHV accelerated replacement for graph operators</a:t>
            </a:r>
          </a:p>
        </p:txBody>
      </p:sp>
    </p:spTree>
    <p:extLst>
      <p:ext uri="{BB962C8B-B14F-4D97-AF65-F5344CB8AC3E}">
        <p14:creationId xmlns:p14="http://schemas.microsoft.com/office/powerpoint/2010/main" val="274746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364758" y="4279233"/>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59129" y="4267363"/>
            <a:ext cx="817352"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2719" y="4279235"/>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680" y="4279235"/>
            <a:ext cx="2040826"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3343714" y="2826397"/>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4335115" y="4065676"/>
            <a:ext cx="231331" cy="172044"/>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42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364758" y="4279233"/>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59129" y="4267363"/>
            <a:ext cx="817352"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2719" y="4279235"/>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680" y="4279235"/>
            <a:ext cx="2040826"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3514523" y="2826397"/>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4499027" y="4069386"/>
            <a:ext cx="231331" cy="172044"/>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4532735" y="4270091"/>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8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532734" y="4270091"/>
            <a:ext cx="2424433"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364758" y="4279233"/>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59129" y="4267363"/>
            <a:ext cx="817352"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2719" y="4279235"/>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680" y="4279235"/>
            <a:ext cx="2040826"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5751031" y="2818171"/>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6739659" y="4065676"/>
            <a:ext cx="231331" cy="172044"/>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40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199214" y="4270091"/>
            <a:ext cx="2757953" cy="5637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566570" y="4823718"/>
            <a:ext cx="172040" cy="186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83095" y="4827667"/>
            <a:ext cx="817352"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9214" y="4833876"/>
            <a:ext cx="1364893" cy="1854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682" y="4827667"/>
            <a:ext cx="2040826"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4544294" y="2818171"/>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5538153" y="4060676"/>
            <a:ext cx="231331" cy="172044"/>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45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4192719" y="4277391"/>
            <a:ext cx="2750417" cy="14886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86851" y="5581572"/>
            <a:ext cx="779876"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9948" y="5570667"/>
            <a:ext cx="2040290" cy="186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5751031" y="2832140"/>
            <a:ext cx="2216592" cy="174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matrix multiplication</a:t>
            </a:r>
            <a:endParaRPr lang="en-US" dirty="0"/>
          </a:p>
        </p:txBody>
      </p:sp>
      <p:sp>
        <p:nvSpPr>
          <p:cNvPr id="4" name="Text Placeholder 3"/>
          <p:cNvSpPr>
            <a:spLocks noGrp="1"/>
          </p:cNvSpPr>
          <p:nvPr>
            <p:ph type="body" sz="quarter" idx="10"/>
          </p:nvPr>
        </p:nvSpPr>
        <p:spPr/>
        <p:txBody>
          <a:bodyPr/>
          <a:lstStyle/>
          <a:p>
            <a:r>
              <a:rPr lang="en-US" dirty="0"/>
              <a:t>A naïve method</a:t>
            </a:r>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5400000">
            <a:off x="6735468" y="4069726"/>
            <a:ext cx="244275" cy="17106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0800000" flipH="1">
            <a:off x="6880006" y="1787549"/>
            <a:ext cx="382162" cy="2235755"/>
            <a:chOff x="6894246" y="3106081"/>
            <a:chExt cx="206422" cy="1753387"/>
          </a:xfrm>
        </p:grpSpPr>
        <p:sp>
          <p:nvSpPr>
            <p:cNvPr id="102" name="Arc 10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rot="10800000">
            <a:off x="1090476" y="4270089"/>
            <a:ext cx="271476" cy="1490505"/>
            <a:chOff x="6894246" y="3106081"/>
            <a:chExt cx="206422" cy="1753387"/>
          </a:xfrm>
        </p:grpSpPr>
        <p:sp>
          <p:nvSpPr>
            <p:cNvPr id="105" name="Arc 1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rot="10800000">
            <a:off x="3953126" y="4270087"/>
            <a:ext cx="271476" cy="1490505"/>
            <a:chOff x="6894246" y="3106081"/>
            <a:chExt cx="206422" cy="1753387"/>
          </a:xfrm>
        </p:grpSpPr>
        <p:sp>
          <p:nvSpPr>
            <p:cNvPr id="111" name="Arc 1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112"/>
          <p:cNvGrpSpPr/>
          <p:nvPr/>
        </p:nvGrpSpPr>
        <p:grpSpPr>
          <a:xfrm rot="10800000" flipH="1">
            <a:off x="6945345" y="4270087"/>
            <a:ext cx="271476" cy="1490505"/>
            <a:chOff x="6894246" y="3106081"/>
            <a:chExt cx="206422" cy="1753387"/>
          </a:xfrm>
        </p:grpSpPr>
        <p:sp>
          <p:nvSpPr>
            <p:cNvPr id="114" name="Arc 1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Group 115"/>
          <p:cNvGrpSpPr/>
          <p:nvPr/>
        </p:nvGrpSpPr>
        <p:grpSpPr>
          <a:xfrm rot="10800000">
            <a:off x="3888461" y="1787546"/>
            <a:ext cx="382162" cy="2235755"/>
            <a:chOff x="6894246" y="3106081"/>
            <a:chExt cx="206422" cy="1753387"/>
          </a:xfrm>
        </p:grpSpPr>
        <p:sp>
          <p:nvSpPr>
            <p:cNvPr id="117" name="Arc 116"/>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rot="10800000" flipH="1">
            <a:off x="3385733" y="4270087"/>
            <a:ext cx="271476" cy="1490505"/>
            <a:chOff x="6894246" y="3106081"/>
            <a:chExt cx="206422" cy="1753387"/>
          </a:xfrm>
        </p:grpSpPr>
        <p:sp>
          <p:nvSpPr>
            <p:cNvPr id="120" name="Arc 119"/>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5" name="Straight Connector 124"/>
          <p:cNvCxnSpPr/>
          <p:nvPr/>
        </p:nvCxnSpPr>
        <p:spPr>
          <a:xfrm>
            <a:off x="23600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84397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762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27861" y="5015343"/>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27861" y="4642717"/>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327861" y="5387969"/>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9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394500" y="4642712"/>
            <a:ext cx="1481955" cy="369946"/>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9859" y="4650149"/>
            <a:ext cx="2040467" cy="37262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4911165" y="3987860"/>
            <a:ext cx="636420" cy="688157"/>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338873" y="4646434"/>
            <a:ext cx="511697" cy="3726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327861" y="427009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0094"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439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923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76211"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27861" y="5015343"/>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27861" y="4642717"/>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27861" y="5387969"/>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880875" y="4642717"/>
            <a:ext cx="688158" cy="372626"/>
          </a:xfrm>
          <a:prstGeom prst="rect">
            <a:avLst/>
          </a:prstGeom>
          <a:solidFill>
            <a:srgbClr val="EC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5400000">
            <a:off x="4116658" y="2561352"/>
            <a:ext cx="2216592" cy="688157"/>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883088" y="1797133"/>
            <a:ext cx="690366" cy="55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Tiled matrix multiplication</a:t>
            </a:r>
            <a:endParaRPr lang="en-US" dirty="0"/>
          </a:p>
        </p:txBody>
      </p:sp>
      <p:sp>
        <p:nvSpPr>
          <p:cNvPr id="4" name="Text Placeholder 3"/>
          <p:cNvSpPr>
            <a:spLocks noGrp="1"/>
          </p:cNvSpPr>
          <p:nvPr>
            <p:ph type="body" sz="quarter" idx="10"/>
          </p:nvPr>
        </p:nvSpPr>
        <p:spPr/>
        <p:txBody>
          <a:bodyPr/>
          <a:lstStyle/>
          <a:p>
            <a:r>
              <a:rPr lang="en-US" dirty="0" smtClean="0"/>
              <a:t>Memory efficient</a:t>
            </a:r>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4" name="TextBox 123"/>
              <p:cNvSpPr txBox="1"/>
              <p:nvPr/>
            </p:nvSpPr>
            <p:spPr>
              <a:xfrm>
                <a:off x="4899788" y="1934710"/>
                <a:ext cx="728223"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𝐁</m:t>
                      </m:r>
                    </m:oMath>
                  </m:oMathPara>
                </a14:m>
                <a:endParaRPr lang="en-US" sz="2800" dirty="0" smtClean="0">
                  <a:solidFill>
                    <a:schemeClr val="tx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4899788" y="1934710"/>
                <a:ext cx="728223" cy="276999"/>
              </a:xfrm>
              <a:prstGeom prst="rect">
                <a:avLst/>
              </a:prstGeom>
              <a:blipFill rotWithShape="0">
                <a:blip r:embed="rId3"/>
                <a:stretch>
                  <a:fillRect b="-8696"/>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p:cNvSpPr txBox="1"/>
              <p:nvPr/>
            </p:nvSpPr>
            <p:spPr>
              <a:xfrm>
                <a:off x="1307827" y="4690530"/>
                <a:ext cx="663506"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𝐀</m:t>
                      </m:r>
                    </m:oMath>
                  </m:oMathPara>
                </a14:m>
                <a:endParaRPr lang="en-US" sz="2000" dirty="0" smtClean="0">
                  <a:solidFill>
                    <a:schemeClr val="tx1"/>
                  </a:solidFill>
                </a:endParaRPr>
              </a:p>
            </p:txBody>
          </p:sp>
        </mc:Choice>
        <mc:Fallback xmlns="">
          <p:sp>
            <p:nvSpPr>
              <p:cNvPr id="125" name="TextBox 124"/>
              <p:cNvSpPr txBox="1">
                <a:spLocks noRot="1" noChangeAspect="1" noMove="1" noResize="1" noEditPoints="1" noAdjustHandles="1" noChangeArrowheads="1" noChangeShapeType="1" noTextEdit="1"/>
              </p:cNvSpPr>
              <p:nvPr/>
            </p:nvSpPr>
            <p:spPr>
              <a:xfrm>
                <a:off x="1307827" y="4690530"/>
                <a:ext cx="663506" cy="276999"/>
              </a:xfrm>
              <a:prstGeom prst="rect">
                <a:avLst/>
              </a:prstGeom>
              <a:blipFill rotWithShape="0">
                <a:blip r:embed="rId4"/>
                <a:stretch>
                  <a:fillRect b="-8696"/>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4576468" y="4693451"/>
                <a:ext cx="1406948"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𝐃</m:t>
                      </m:r>
                    </m:oMath>
                  </m:oMathPara>
                </a14:m>
                <a:endParaRPr lang="en-US" sz="2000" dirty="0" smtClean="0">
                  <a:solidFill>
                    <a:schemeClr val="tx1"/>
                  </a:solidFill>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4576468" y="4693451"/>
                <a:ext cx="1406948" cy="276999"/>
              </a:xfrm>
              <a:prstGeom prst="rect">
                <a:avLst/>
              </a:prstGeom>
              <a:blipFill rotWithShape="0">
                <a:blip r:embed="rId5"/>
                <a:stretch>
                  <a:fillRect b="-1111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1127836" y="2691418"/>
                <a:ext cx="2294419"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200" b="1" i="0" smtClean="0">
                          <a:solidFill>
                            <a:schemeClr val="bg1"/>
                          </a:solidFill>
                          <a:latin typeface="Cambria Math" panose="02040503050406030204" pitchFamily="18" charset="0"/>
                          <a:ea typeface="Cambria Math" panose="02040503050406030204" pitchFamily="18" charset="0"/>
                        </a:rPr>
                        <m:t>𝐃</m:t>
                      </m:r>
                      <m:r>
                        <a:rPr lang="en-US" sz="3200" b="1" i="0"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𝐀</m:t>
                      </m:r>
                      <m:r>
                        <a:rPr lang="en-US" sz="3200" b="1" i="1"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𝐁</m:t>
                      </m:r>
                    </m:oMath>
                  </m:oMathPara>
                </a14:m>
                <a:endParaRPr lang="en-US" sz="3200" dirty="0" smtClean="0">
                  <a:solidFill>
                    <a:schemeClr val="bg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1127836" y="2691418"/>
                <a:ext cx="2294419" cy="443198"/>
              </a:xfrm>
              <a:prstGeom prst="rect">
                <a:avLst/>
              </a:prstGeom>
              <a:blipFill rotWithShape="0">
                <a:blip r:embed="rId6"/>
                <a:stretch>
                  <a:fillRect/>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87733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394500" y="4642712"/>
            <a:ext cx="1481955" cy="369946"/>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9859" y="4650149"/>
            <a:ext cx="2040467" cy="37262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4911165" y="3987860"/>
            <a:ext cx="636420" cy="688157"/>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846186" y="4642717"/>
            <a:ext cx="511697" cy="3726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327861" y="427009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0094"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439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923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76211"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27861" y="5015343"/>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27861" y="4642717"/>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27861" y="5387969"/>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880875" y="4642717"/>
            <a:ext cx="688158" cy="372626"/>
          </a:xfrm>
          <a:prstGeom prst="rect">
            <a:avLst/>
          </a:prstGeom>
          <a:solidFill>
            <a:srgbClr val="D7B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5400000">
            <a:off x="4116658" y="2561352"/>
            <a:ext cx="2216592" cy="688157"/>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883088" y="2341701"/>
            <a:ext cx="690366" cy="55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Tiled matrix multiplication</a:t>
            </a:r>
            <a:endParaRPr lang="en-US" dirty="0"/>
          </a:p>
        </p:txBody>
      </p:sp>
      <p:sp>
        <p:nvSpPr>
          <p:cNvPr id="4" name="Text Placeholder 3"/>
          <p:cNvSpPr>
            <a:spLocks noGrp="1"/>
          </p:cNvSpPr>
          <p:nvPr>
            <p:ph type="body" sz="quarter" idx="10"/>
          </p:nvPr>
        </p:nvSpPr>
        <p:spPr/>
        <p:txBody>
          <a:bodyPr/>
          <a:lstStyle/>
          <a:p>
            <a:r>
              <a:rPr lang="en-US" dirty="0"/>
              <a:t>Memory efficient</a:t>
            </a:r>
          </a:p>
          <a:p>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4" name="TextBox 123"/>
              <p:cNvSpPr txBox="1"/>
              <p:nvPr/>
            </p:nvSpPr>
            <p:spPr>
              <a:xfrm>
                <a:off x="1127836" y="2691418"/>
                <a:ext cx="2294419"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200" b="1" i="0" smtClean="0">
                          <a:solidFill>
                            <a:schemeClr val="bg1"/>
                          </a:solidFill>
                          <a:latin typeface="Cambria Math" panose="02040503050406030204" pitchFamily="18" charset="0"/>
                          <a:ea typeface="Cambria Math" panose="02040503050406030204" pitchFamily="18" charset="0"/>
                        </a:rPr>
                        <m:t>𝐃</m:t>
                      </m:r>
                      <m:r>
                        <a:rPr lang="en-US" sz="3200" b="1" i="0"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𝐀</m:t>
                      </m:r>
                      <m:r>
                        <a:rPr lang="en-US" sz="3200" b="1" i="1"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𝐁</m:t>
                      </m:r>
                    </m:oMath>
                  </m:oMathPara>
                </a14:m>
                <a:endParaRPr lang="en-US" sz="3200"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1127836" y="2691418"/>
                <a:ext cx="2294419" cy="443198"/>
              </a:xfrm>
              <a:prstGeom prst="rect">
                <a:avLst/>
              </a:prstGeom>
              <a:blipFill rotWithShape="0">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p:cNvSpPr txBox="1"/>
              <p:nvPr/>
            </p:nvSpPr>
            <p:spPr>
              <a:xfrm>
                <a:off x="1812097" y="4690530"/>
                <a:ext cx="663506"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𝐀</m:t>
                      </m:r>
                    </m:oMath>
                  </m:oMathPara>
                </a14:m>
                <a:endParaRPr lang="en-US" sz="2000" dirty="0" smtClean="0">
                  <a:solidFill>
                    <a:schemeClr val="tx1"/>
                  </a:solidFill>
                </a:endParaRPr>
              </a:p>
            </p:txBody>
          </p:sp>
        </mc:Choice>
        <mc:Fallback xmlns="">
          <p:sp>
            <p:nvSpPr>
              <p:cNvPr id="125" name="TextBox 124"/>
              <p:cNvSpPr txBox="1">
                <a:spLocks noRot="1" noChangeAspect="1" noMove="1" noResize="1" noEditPoints="1" noAdjustHandles="1" noChangeArrowheads="1" noChangeShapeType="1" noTextEdit="1"/>
              </p:cNvSpPr>
              <p:nvPr/>
            </p:nvSpPr>
            <p:spPr>
              <a:xfrm>
                <a:off x="1812097" y="4690530"/>
                <a:ext cx="663506" cy="276999"/>
              </a:xfrm>
              <a:prstGeom prst="rect">
                <a:avLst/>
              </a:prstGeom>
              <a:blipFill rotWithShape="0">
                <a:blip r:embed="rId4"/>
                <a:stretch>
                  <a:fillRect b="-8696"/>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4906145" y="2487463"/>
                <a:ext cx="728223"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𝐁</m:t>
                      </m:r>
                    </m:oMath>
                  </m:oMathPara>
                </a14:m>
                <a:endParaRPr lang="en-US" sz="2800" dirty="0" smtClean="0">
                  <a:solidFill>
                    <a:schemeClr val="tx1"/>
                  </a:solidFill>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4906145" y="2487463"/>
                <a:ext cx="728223" cy="276999"/>
              </a:xfrm>
              <a:prstGeom prst="rect">
                <a:avLst/>
              </a:prstGeom>
              <a:blipFill rotWithShape="0">
                <a:blip r:embed="rId5"/>
                <a:stretch>
                  <a:fillRect b="-1111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4576468" y="4693451"/>
                <a:ext cx="1406948"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𝐃</m:t>
                      </m:r>
                    </m:oMath>
                  </m:oMathPara>
                </a14:m>
                <a:endParaRPr lang="en-US" sz="2000" dirty="0" smtClean="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4576468" y="4693451"/>
                <a:ext cx="1406948" cy="276999"/>
              </a:xfrm>
              <a:prstGeom prst="rect">
                <a:avLst/>
              </a:prstGeom>
              <a:blipFill rotWithShape="0">
                <a:blip r:embed="rId6"/>
                <a:stretch>
                  <a:fillRect b="-11111"/>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95803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394500" y="4642712"/>
            <a:ext cx="1481955" cy="369946"/>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9859" y="4650149"/>
            <a:ext cx="2040467" cy="37262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4911165" y="3987860"/>
            <a:ext cx="636420" cy="688157"/>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360091" y="4635286"/>
            <a:ext cx="526448" cy="376342"/>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327861" y="427009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0094"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439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923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76211"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27861" y="5015343"/>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27861" y="4642717"/>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27861" y="5387969"/>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880875" y="4642717"/>
            <a:ext cx="688158" cy="372626"/>
          </a:xfrm>
          <a:prstGeom prst="rect">
            <a:avLst/>
          </a:prstGeom>
          <a:solidFill>
            <a:srgbClr val="B5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5400000">
            <a:off x="4116658" y="2561352"/>
            <a:ext cx="2216592" cy="688157"/>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883088" y="2904088"/>
            <a:ext cx="690366" cy="55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Tiled matrix multiplication</a:t>
            </a:r>
            <a:endParaRPr lang="en-US" dirty="0"/>
          </a:p>
        </p:txBody>
      </p:sp>
      <p:sp>
        <p:nvSpPr>
          <p:cNvPr id="4" name="Text Placeholder 3"/>
          <p:cNvSpPr>
            <a:spLocks noGrp="1"/>
          </p:cNvSpPr>
          <p:nvPr>
            <p:ph type="body" sz="quarter" idx="10"/>
          </p:nvPr>
        </p:nvSpPr>
        <p:spPr/>
        <p:txBody>
          <a:bodyPr/>
          <a:lstStyle/>
          <a:p>
            <a:r>
              <a:rPr lang="en-US" dirty="0"/>
              <a:t>Memory efficient</a:t>
            </a:r>
          </a:p>
          <a:p>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4" name="TextBox 123"/>
              <p:cNvSpPr txBox="1"/>
              <p:nvPr/>
            </p:nvSpPr>
            <p:spPr>
              <a:xfrm>
                <a:off x="1127836" y="2691418"/>
                <a:ext cx="2294419"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200" b="1" i="0" smtClean="0">
                          <a:solidFill>
                            <a:schemeClr val="bg1"/>
                          </a:solidFill>
                          <a:latin typeface="Cambria Math" panose="02040503050406030204" pitchFamily="18" charset="0"/>
                          <a:ea typeface="Cambria Math" panose="02040503050406030204" pitchFamily="18" charset="0"/>
                        </a:rPr>
                        <m:t>𝐃</m:t>
                      </m:r>
                      <m:r>
                        <a:rPr lang="en-US" sz="3200" b="1" i="0"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𝐀</m:t>
                      </m:r>
                      <m:r>
                        <a:rPr lang="en-US" sz="3200" b="1" i="1"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𝐁</m:t>
                      </m:r>
                    </m:oMath>
                  </m:oMathPara>
                </a14:m>
                <a:endParaRPr lang="en-US" sz="3200"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1127836" y="2691418"/>
                <a:ext cx="2294419" cy="443198"/>
              </a:xfrm>
              <a:prstGeom prst="rect">
                <a:avLst/>
              </a:prstGeom>
              <a:blipFill rotWithShape="0">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p:cNvSpPr txBox="1"/>
              <p:nvPr/>
            </p:nvSpPr>
            <p:spPr>
              <a:xfrm>
                <a:off x="2326988" y="4683099"/>
                <a:ext cx="663506"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𝐀</m:t>
                      </m:r>
                    </m:oMath>
                  </m:oMathPara>
                </a14:m>
                <a:endParaRPr lang="en-US" sz="2000" dirty="0" smtClean="0">
                  <a:solidFill>
                    <a:schemeClr val="tx1"/>
                  </a:solidFill>
                </a:endParaRPr>
              </a:p>
            </p:txBody>
          </p:sp>
        </mc:Choice>
        <mc:Fallback xmlns="">
          <p:sp>
            <p:nvSpPr>
              <p:cNvPr id="125" name="TextBox 124"/>
              <p:cNvSpPr txBox="1">
                <a:spLocks noRot="1" noChangeAspect="1" noMove="1" noResize="1" noEditPoints="1" noAdjustHandles="1" noChangeArrowheads="1" noChangeShapeType="1" noTextEdit="1"/>
              </p:cNvSpPr>
              <p:nvPr/>
            </p:nvSpPr>
            <p:spPr>
              <a:xfrm>
                <a:off x="2326988" y="4683099"/>
                <a:ext cx="663506" cy="276999"/>
              </a:xfrm>
              <a:prstGeom prst="rect">
                <a:avLst/>
              </a:prstGeom>
              <a:blipFill rotWithShape="0">
                <a:blip r:embed="rId4"/>
                <a:stretch>
                  <a:fillRect b="-8696"/>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4909731" y="3058306"/>
                <a:ext cx="728223"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𝐁</m:t>
                      </m:r>
                    </m:oMath>
                  </m:oMathPara>
                </a14:m>
                <a:endParaRPr lang="en-US" sz="2800" dirty="0" smtClean="0">
                  <a:solidFill>
                    <a:schemeClr val="tx1"/>
                  </a:solidFill>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4909731" y="3058306"/>
                <a:ext cx="728223" cy="276999"/>
              </a:xfrm>
              <a:prstGeom prst="rect">
                <a:avLst/>
              </a:prstGeom>
              <a:blipFill rotWithShape="0">
                <a:blip r:embed="rId5"/>
                <a:stretch>
                  <a:fillRect t="-2222" b="-888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4576468" y="4693451"/>
                <a:ext cx="1406948"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𝐃</m:t>
                      </m:r>
                    </m:oMath>
                  </m:oMathPara>
                </a14:m>
                <a:endParaRPr lang="en-US" sz="2000" dirty="0" smtClean="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4576468" y="4693451"/>
                <a:ext cx="1406948" cy="276999"/>
              </a:xfrm>
              <a:prstGeom prst="rect">
                <a:avLst/>
              </a:prstGeom>
              <a:blipFill rotWithShape="0">
                <a:blip r:embed="rId6"/>
                <a:stretch>
                  <a:fillRect b="-11111"/>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164489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394500" y="4642712"/>
            <a:ext cx="1481955" cy="369946"/>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9859" y="4650149"/>
            <a:ext cx="2040467" cy="37262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4911165" y="3987860"/>
            <a:ext cx="636420" cy="688157"/>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74032" y="4642717"/>
            <a:ext cx="511697" cy="3726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327861" y="427009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0094"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439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923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76211"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27861" y="5015343"/>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27861" y="4642717"/>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27861" y="5387969"/>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880875" y="4642717"/>
            <a:ext cx="688158" cy="372626"/>
          </a:xfrm>
          <a:prstGeom prst="rect">
            <a:avLst/>
          </a:prstGeom>
          <a:solidFill>
            <a:srgbClr val="975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5400000">
            <a:off x="4116658" y="2561352"/>
            <a:ext cx="2216592" cy="688157"/>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875353" y="3458093"/>
            <a:ext cx="690366" cy="55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Tiled matrix multiplication</a:t>
            </a:r>
            <a:endParaRPr lang="en-US" dirty="0"/>
          </a:p>
        </p:txBody>
      </p:sp>
      <p:sp>
        <p:nvSpPr>
          <p:cNvPr id="4" name="Text Placeholder 3"/>
          <p:cNvSpPr>
            <a:spLocks noGrp="1"/>
          </p:cNvSpPr>
          <p:nvPr>
            <p:ph type="body" sz="quarter" idx="10"/>
          </p:nvPr>
        </p:nvSpPr>
        <p:spPr/>
        <p:txBody>
          <a:bodyPr/>
          <a:lstStyle/>
          <a:p>
            <a:r>
              <a:rPr lang="en-US" dirty="0"/>
              <a:t>Memory efficient</a:t>
            </a:r>
          </a:p>
          <a:p>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5" name="TextBox 124"/>
              <p:cNvSpPr txBox="1"/>
              <p:nvPr/>
            </p:nvSpPr>
            <p:spPr>
              <a:xfrm>
                <a:off x="1127836" y="2691418"/>
                <a:ext cx="2294419"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200" b="1" i="0" smtClean="0">
                          <a:solidFill>
                            <a:schemeClr val="bg1"/>
                          </a:solidFill>
                          <a:latin typeface="Cambria Math" panose="02040503050406030204" pitchFamily="18" charset="0"/>
                          <a:ea typeface="Cambria Math" panose="02040503050406030204" pitchFamily="18" charset="0"/>
                        </a:rPr>
                        <m:t>𝐃</m:t>
                      </m:r>
                      <m:r>
                        <a:rPr lang="en-US" sz="3200" b="1" i="0"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𝐀</m:t>
                      </m:r>
                      <m:r>
                        <a:rPr lang="en-US" sz="3200" b="1" i="1"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𝐁</m:t>
                      </m:r>
                    </m:oMath>
                  </m:oMathPara>
                </a14:m>
                <a:endParaRPr lang="en-US" sz="3200" dirty="0" smtClean="0">
                  <a:solidFill>
                    <a:schemeClr val="bg1"/>
                  </a:solidFill>
                </a:endParaRPr>
              </a:p>
            </p:txBody>
          </p:sp>
        </mc:Choice>
        <mc:Fallback xmlns="">
          <p:sp>
            <p:nvSpPr>
              <p:cNvPr id="125" name="TextBox 124"/>
              <p:cNvSpPr txBox="1">
                <a:spLocks noRot="1" noChangeAspect="1" noMove="1" noResize="1" noEditPoints="1" noAdjustHandles="1" noChangeArrowheads="1" noChangeShapeType="1" noTextEdit="1"/>
              </p:cNvSpPr>
              <p:nvPr/>
            </p:nvSpPr>
            <p:spPr>
              <a:xfrm>
                <a:off x="1127836" y="2691418"/>
                <a:ext cx="2294419" cy="443198"/>
              </a:xfrm>
              <a:prstGeom prst="rect">
                <a:avLst/>
              </a:prstGeom>
              <a:blipFill rotWithShape="0">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2824315" y="4681734"/>
                <a:ext cx="663506"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𝐀</m:t>
                      </m:r>
                    </m:oMath>
                  </m:oMathPara>
                </a14:m>
                <a:endParaRPr lang="en-US" sz="2000" dirty="0" smtClean="0">
                  <a:solidFill>
                    <a:schemeClr val="tx1"/>
                  </a:solidFill>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2824315" y="4681734"/>
                <a:ext cx="663506" cy="276999"/>
              </a:xfrm>
              <a:prstGeom prst="rect">
                <a:avLst/>
              </a:prstGeom>
              <a:blipFill rotWithShape="0">
                <a:blip r:embed="rId4"/>
                <a:stretch>
                  <a:fillRect b="-1111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4923515" y="3612443"/>
                <a:ext cx="728223"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𝐁</m:t>
                      </m:r>
                    </m:oMath>
                  </m:oMathPara>
                </a14:m>
                <a:endParaRPr lang="en-US" sz="2800" dirty="0" smtClean="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4923515" y="3612443"/>
                <a:ext cx="728223" cy="276999"/>
              </a:xfrm>
              <a:prstGeom prst="rect">
                <a:avLst/>
              </a:prstGeom>
              <a:blipFill rotWithShape="0">
                <a:blip r:embed="rId5"/>
                <a:stretch>
                  <a:fillRect t="-2222" b="-888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4576468" y="4693451"/>
                <a:ext cx="1406948"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𝐃</m:t>
                      </m:r>
                    </m:oMath>
                  </m:oMathPara>
                </a14:m>
                <a:endParaRPr lang="en-US" sz="2000" dirty="0" smtClean="0">
                  <a:solidFill>
                    <a:schemeClr val="tx1"/>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4576468" y="4693451"/>
                <a:ext cx="1406948" cy="276999"/>
              </a:xfrm>
              <a:prstGeom prst="rect">
                <a:avLst/>
              </a:prstGeom>
              <a:blipFill rotWithShape="0">
                <a:blip r:embed="rId6"/>
                <a:stretch>
                  <a:fillRect b="-11111"/>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355017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336"/>
          <p:cNvSpPr/>
          <p:nvPr/>
        </p:nvSpPr>
        <p:spPr>
          <a:xfrm>
            <a:off x="4188302" y="4270092"/>
            <a:ext cx="2757044" cy="14905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394500" y="4642712"/>
            <a:ext cx="1481955" cy="369946"/>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27859" y="4270090"/>
            <a:ext cx="2064469" cy="149050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9859" y="4650149"/>
            <a:ext cx="2040467" cy="37262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4911165" y="3987860"/>
            <a:ext cx="636420" cy="688157"/>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74032" y="4642717"/>
            <a:ext cx="511697" cy="3726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a:off x="1327861" y="4270091"/>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0094"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439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998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880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2028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2133"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923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041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2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76211"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60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6719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278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27861" y="5015343"/>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27861" y="4642717"/>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27861" y="5387969"/>
            <a:ext cx="20644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327861" y="5574282"/>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27861" y="5201656"/>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27861" y="4829030"/>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27861" y="4456404"/>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327861" y="5760595"/>
            <a:ext cx="20644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880875" y="4642717"/>
            <a:ext cx="688158" cy="372626"/>
          </a:xfrm>
          <a:prstGeom prst="rect">
            <a:avLst/>
          </a:prstGeom>
          <a:solidFill>
            <a:srgbClr val="975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88302" y="1787553"/>
            <a:ext cx="2757044" cy="223575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5400000">
            <a:off x="4116658" y="2561352"/>
            <a:ext cx="2216592" cy="688157"/>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875353" y="3458093"/>
            <a:ext cx="690366" cy="55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Tiled matrix multiplication</a:t>
            </a:r>
            <a:endParaRPr lang="en-US" dirty="0"/>
          </a:p>
        </p:txBody>
      </p:sp>
      <p:sp>
        <p:nvSpPr>
          <p:cNvPr id="4" name="Text Placeholder 3"/>
          <p:cNvSpPr>
            <a:spLocks noGrp="1"/>
          </p:cNvSpPr>
          <p:nvPr>
            <p:ph type="body" sz="quarter" idx="10"/>
          </p:nvPr>
        </p:nvSpPr>
        <p:spPr/>
        <p:txBody>
          <a:bodyPr/>
          <a:lstStyle/>
          <a:p>
            <a:r>
              <a:rPr lang="en-US" dirty="0"/>
              <a:t>Memory </a:t>
            </a:r>
            <a:r>
              <a:rPr lang="en-US" dirty="0" smtClean="0"/>
              <a:t>efficient, hierarchical</a:t>
            </a:r>
            <a:endParaRPr lang="en-US" dirty="0"/>
          </a:p>
          <a:p>
            <a:endParaRPr lang="en-US" dirty="0"/>
          </a:p>
        </p:txBody>
      </p:sp>
      <p:cxnSp>
        <p:nvCxnSpPr>
          <p:cNvPr id="29" name="Straight Connector 28"/>
          <p:cNvCxnSpPr/>
          <p:nvPr/>
        </p:nvCxnSpPr>
        <p:spPr>
          <a:xfrm flipH="1">
            <a:off x="4192721" y="178755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24955"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0883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6476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291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85150"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6994"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7189"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9033"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1311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41072"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29228"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80877" y="1787553"/>
            <a:ext cx="0" cy="22357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36799"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2721"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1267"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7330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45346" y="1787553"/>
            <a:ext cx="0" cy="22357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92721" y="253280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2721" y="2160179"/>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2721" y="2905431"/>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92721" y="309174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192721" y="271911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92721" y="2346492"/>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192721" y="197386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92721" y="3278057"/>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92721" y="3464370"/>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2721" y="3650683"/>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2721" y="383699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92721" y="4023308"/>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4192721" y="4270091"/>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224955"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70883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36476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05291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6085150"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396994"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6257189"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569033"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913111"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741072"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429228"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4880877" y="4270091"/>
            <a:ext cx="0" cy="149050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536799"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601267"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773306" y="4270091"/>
            <a:ext cx="0" cy="14905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192721" y="5015343"/>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4192721" y="4642717"/>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4192721" y="5387969"/>
            <a:ext cx="2752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4192721" y="5574282"/>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4192721" y="5201656"/>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192721" y="4829030"/>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4192721" y="4456404"/>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4192721" y="5760595"/>
            <a:ext cx="27526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rot="10800000" flipH="1">
            <a:off x="6880006" y="1787549"/>
            <a:ext cx="382162" cy="2235755"/>
            <a:chOff x="6894246" y="3106081"/>
            <a:chExt cx="206422" cy="1753387"/>
          </a:xfrm>
        </p:grpSpPr>
        <p:sp>
          <p:nvSpPr>
            <p:cNvPr id="91" name="Arc 9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rot="10800000">
            <a:off x="1090476" y="4270089"/>
            <a:ext cx="271476" cy="1490505"/>
            <a:chOff x="6894246" y="3106081"/>
            <a:chExt cx="206422" cy="1753387"/>
          </a:xfrm>
        </p:grpSpPr>
        <p:sp>
          <p:nvSpPr>
            <p:cNvPr id="103" name="Arc 102"/>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p:cNvGrpSpPr/>
          <p:nvPr/>
        </p:nvGrpSpPr>
        <p:grpSpPr>
          <a:xfrm rot="10800000" flipH="1">
            <a:off x="3385733" y="4270087"/>
            <a:ext cx="271476" cy="1490505"/>
            <a:chOff x="6894246" y="3106081"/>
            <a:chExt cx="206422" cy="1753387"/>
          </a:xfrm>
        </p:grpSpPr>
        <p:sp>
          <p:nvSpPr>
            <p:cNvPr id="106" name="Arc 105"/>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p:cNvGrpSpPr/>
          <p:nvPr/>
        </p:nvGrpSpPr>
        <p:grpSpPr>
          <a:xfrm rot="10800000">
            <a:off x="3953126" y="4270087"/>
            <a:ext cx="271476" cy="1490505"/>
            <a:chOff x="6894246" y="3106081"/>
            <a:chExt cx="206422" cy="1753387"/>
          </a:xfrm>
        </p:grpSpPr>
        <p:sp>
          <p:nvSpPr>
            <p:cNvPr id="109" name="Arc 10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rot="10800000" flipH="1">
            <a:off x="6945345" y="4270087"/>
            <a:ext cx="271476" cy="1490505"/>
            <a:chOff x="6894246" y="3106081"/>
            <a:chExt cx="206422" cy="1753387"/>
          </a:xfrm>
        </p:grpSpPr>
        <p:sp>
          <p:nvSpPr>
            <p:cNvPr id="112" name="Arc 11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p:cNvGrpSpPr/>
          <p:nvPr/>
        </p:nvGrpSpPr>
        <p:grpSpPr>
          <a:xfrm rot="10800000">
            <a:off x="3888461" y="1787546"/>
            <a:ext cx="382162" cy="2235755"/>
            <a:chOff x="6894246" y="3106081"/>
            <a:chExt cx="206422" cy="1753387"/>
          </a:xfrm>
        </p:grpSpPr>
        <p:sp>
          <p:nvSpPr>
            <p:cNvPr id="115" name="Arc 11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 name="Straight Connector 6"/>
          <p:cNvCxnSpPr/>
          <p:nvPr/>
        </p:nvCxnSpPr>
        <p:spPr>
          <a:xfrm flipV="1">
            <a:off x="4875353" y="3278057"/>
            <a:ext cx="3545275" cy="1364656"/>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59" idx="4"/>
          </p:cNvCxnSpPr>
          <p:nvPr/>
        </p:nvCxnSpPr>
        <p:spPr>
          <a:xfrm flipV="1">
            <a:off x="5573451" y="4829030"/>
            <a:ext cx="3581942" cy="173754"/>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p:cNvSpPr txBox="1"/>
              <p:nvPr/>
            </p:nvSpPr>
            <p:spPr>
              <a:xfrm>
                <a:off x="2824315" y="4681734"/>
                <a:ext cx="663506"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𝐀</m:t>
                      </m:r>
                    </m:oMath>
                  </m:oMathPara>
                </a14:m>
                <a:endParaRPr lang="en-US" sz="2000" dirty="0" smtClean="0">
                  <a:solidFill>
                    <a:schemeClr val="tx1"/>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2824315" y="4681734"/>
                <a:ext cx="663506" cy="276999"/>
              </a:xfrm>
              <a:prstGeom prst="rect">
                <a:avLst/>
              </a:prstGeom>
              <a:blipFill rotWithShape="0">
                <a:blip r:embed="rId3"/>
                <a:stretch>
                  <a:fillRect b="-1111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4923515" y="3612443"/>
                <a:ext cx="728223"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𝐁</m:t>
                      </m:r>
                    </m:oMath>
                  </m:oMathPara>
                </a14:m>
                <a:endParaRPr lang="en-US" sz="2800" dirty="0" smtClean="0">
                  <a:solidFill>
                    <a:schemeClr val="tx1"/>
                  </a:solidFill>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4923515" y="3612443"/>
                <a:ext cx="728223" cy="276999"/>
              </a:xfrm>
              <a:prstGeom prst="rect">
                <a:avLst/>
              </a:prstGeom>
              <a:blipFill rotWithShape="0">
                <a:blip r:embed="rId4"/>
                <a:stretch>
                  <a:fillRect t="-2222" b="-888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4576468" y="4693451"/>
                <a:ext cx="1406948" cy="276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rPr>
                        <m:t>𝐃</m:t>
                      </m:r>
                    </m:oMath>
                  </m:oMathPara>
                </a14:m>
                <a:endParaRPr lang="en-US" sz="2000" dirty="0" smtClean="0">
                  <a:solidFill>
                    <a:schemeClr val="tx1"/>
                  </a:solidFill>
                </a:endParaRPr>
              </a:p>
            </p:txBody>
          </p:sp>
        </mc:Choice>
        <mc:Fallback xmlns="">
          <p:sp>
            <p:nvSpPr>
              <p:cNvPr id="130" name="TextBox 129"/>
              <p:cNvSpPr txBox="1">
                <a:spLocks noRot="1" noChangeAspect="1" noMove="1" noResize="1" noEditPoints="1" noAdjustHandles="1" noChangeArrowheads="1" noChangeShapeType="1" noTextEdit="1"/>
              </p:cNvSpPr>
              <p:nvPr/>
            </p:nvSpPr>
            <p:spPr>
              <a:xfrm>
                <a:off x="4576468" y="4693451"/>
                <a:ext cx="1406948" cy="276999"/>
              </a:xfrm>
              <a:prstGeom prst="rect">
                <a:avLst/>
              </a:prstGeom>
              <a:blipFill rotWithShape="0">
                <a:blip r:embed="rId5"/>
                <a:stretch>
                  <a:fillRect b="-11111"/>
                </a:stretch>
              </a:blipFill>
              <a:ln w="6350">
                <a:noFill/>
              </a:ln>
            </p:spPr>
            <p:txBody>
              <a:bodyPr/>
              <a:lstStyle/>
              <a:p>
                <a:r>
                  <a:rPr lang="en-US">
                    <a:noFill/>
                  </a:rPr>
                  <a:t> </a:t>
                </a:r>
              </a:p>
            </p:txBody>
          </p:sp>
        </mc:Fallback>
      </mc:AlternateContent>
      <p:grpSp>
        <p:nvGrpSpPr>
          <p:cNvPr id="56" name="Group 55"/>
          <p:cNvGrpSpPr/>
          <p:nvPr/>
        </p:nvGrpSpPr>
        <p:grpSpPr>
          <a:xfrm>
            <a:off x="8329628" y="3327704"/>
            <a:ext cx="1448412" cy="1104746"/>
            <a:chOff x="8772240" y="3288710"/>
            <a:chExt cx="1448412" cy="1104746"/>
          </a:xfrm>
        </p:grpSpPr>
        <p:sp>
          <p:nvSpPr>
            <p:cNvPr id="127" name="Rectangle 126"/>
            <p:cNvSpPr/>
            <p:nvPr/>
          </p:nvSpPr>
          <p:spPr>
            <a:xfrm>
              <a:off x="9527466" y="3999765"/>
              <a:ext cx="688158" cy="372626"/>
            </a:xfrm>
            <a:prstGeom prst="rect">
              <a:avLst/>
            </a:prstGeom>
            <a:solidFill>
              <a:srgbClr val="D7BC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527466" y="3293749"/>
              <a:ext cx="690366" cy="5589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rot="5400000">
              <a:off x="9449825" y="3756730"/>
              <a:ext cx="679554" cy="172041"/>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8772240" y="4006868"/>
              <a:ext cx="511697" cy="372626"/>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8944488" y="4193701"/>
              <a:ext cx="759094" cy="186310"/>
            </a:xfrm>
            <a:prstGeom prst="rect">
              <a:avLst/>
            </a:prstGeom>
            <a:gradFill flip="none" rotWithShape="1">
              <a:gsLst>
                <a:gs pos="0">
                  <a:schemeClr val="tx1">
                    <a:lumMod val="85000"/>
                  </a:schemeClr>
                </a:gs>
                <a:gs pos="100000">
                  <a:schemeClr val="bg2">
                    <a:lumMod val="60000"/>
                    <a:lumOff val="40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84560" y="4193181"/>
              <a:ext cx="164313" cy="1792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9710970" y="3304402"/>
              <a:ext cx="170833" cy="193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9706718" y="4182526"/>
              <a:ext cx="175086" cy="179210"/>
            </a:xfrm>
            <a:prstGeom prst="rect">
              <a:avLst/>
            </a:prstGeom>
            <a:solidFill>
              <a:srgbClr val="975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a:off x="8942806" y="3999765"/>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9113372" y="3992662"/>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9283937" y="4013727"/>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8772240" y="4006868"/>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6" idx="1"/>
              <a:endCxn id="126" idx="3"/>
            </p:cNvCxnSpPr>
            <p:nvPr/>
          </p:nvCxnSpPr>
          <p:spPr>
            <a:xfrm>
              <a:off x="8772240" y="4193181"/>
              <a:ext cx="51169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127" idx="3"/>
            </p:cNvCxnSpPr>
            <p:nvPr/>
          </p:nvCxnSpPr>
          <p:spPr>
            <a:xfrm>
              <a:off x="9527466" y="4186078"/>
              <a:ext cx="68815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9527466" y="3992662"/>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0046303" y="3304403"/>
              <a:ext cx="0" cy="5482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0215624" y="3992662"/>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527466" y="3495928"/>
              <a:ext cx="69036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875469" y="3304403"/>
              <a:ext cx="0" cy="5482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704635" y="3304403"/>
              <a:ext cx="0" cy="5482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533801" y="3288710"/>
              <a:ext cx="0" cy="5482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527466" y="3678223"/>
              <a:ext cx="69036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9530286" y="3861472"/>
              <a:ext cx="69036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9704635" y="3999765"/>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9875469" y="3992662"/>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0046303" y="3992662"/>
              <a:ext cx="0" cy="3797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2" name="TextBox 161"/>
              <p:cNvSpPr txBox="1"/>
              <p:nvPr/>
            </p:nvSpPr>
            <p:spPr>
              <a:xfrm>
                <a:off x="1127836" y="2691418"/>
                <a:ext cx="2294419"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200" b="1" i="0" smtClean="0">
                          <a:solidFill>
                            <a:schemeClr val="bg1"/>
                          </a:solidFill>
                          <a:latin typeface="Cambria Math" panose="02040503050406030204" pitchFamily="18" charset="0"/>
                          <a:ea typeface="Cambria Math" panose="02040503050406030204" pitchFamily="18" charset="0"/>
                        </a:rPr>
                        <m:t>𝐃</m:t>
                      </m:r>
                      <m:r>
                        <a:rPr lang="en-US" sz="3200" b="1" i="0"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𝐀</m:t>
                      </m:r>
                      <m:r>
                        <a:rPr lang="en-US" sz="3200" b="1" i="1" smtClean="0">
                          <a:solidFill>
                            <a:schemeClr val="bg1"/>
                          </a:solidFill>
                          <a:latin typeface="Cambria Math" panose="02040503050406030204" pitchFamily="18" charset="0"/>
                          <a:ea typeface="Cambria Math" panose="02040503050406030204" pitchFamily="18" charset="0"/>
                        </a:rPr>
                        <m:t>∙</m:t>
                      </m:r>
                      <m:r>
                        <a:rPr lang="en-US" sz="3200" b="1" i="0" smtClean="0">
                          <a:solidFill>
                            <a:schemeClr val="bg1"/>
                          </a:solidFill>
                          <a:latin typeface="Cambria Math" panose="02040503050406030204" pitchFamily="18" charset="0"/>
                          <a:ea typeface="Cambria Math" panose="02040503050406030204" pitchFamily="18" charset="0"/>
                        </a:rPr>
                        <m:t>𝐁</m:t>
                      </m:r>
                    </m:oMath>
                  </m:oMathPara>
                </a14:m>
                <a:endParaRPr lang="en-US" sz="3200" dirty="0" smtClean="0">
                  <a:solidFill>
                    <a:schemeClr val="bg1"/>
                  </a:solidFill>
                </a:endParaRPr>
              </a:p>
            </p:txBody>
          </p:sp>
        </mc:Choice>
        <mc:Fallback xmlns="">
          <p:sp>
            <p:nvSpPr>
              <p:cNvPr id="162" name="TextBox 161"/>
              <p:cNvSpPr txBox="1">
                <a:spLocks noRot="1" noChangeAspect="1" noMove="1" noResize="1" noEditPoints="1" noAdjustHandles="1" noChangeArrowheads="1" noChangeShapeType="1" noTextEdit="1"/>
              </p:cNvSpPr>
              <p:nvPr/>
            </p:nvSpPr>
            <p:spPr>
              <a:xfrm>
                <a:off x="1127836" y="2691418"/>
                <a:ext cx="2294419" cy="443198"/>
              </a:xfrm>
              <a:prstGeom prst="rect">
                <a:avLst/>
              </a:prstGeom>
              <a:blipFill rotWithShape="0">
                <a:blip r:embed="rId6"/>
                <a:stretch>
                  <a:fillRect/>
                </a:stretch>
              </a:blipFill>
              <a:ln w="6350">
                <a:noFill/>
              </a:ln>
            </p:spPr>
            <p:txBody>
              <a:bodyPr/>
              <a:lstStyle/>
              <a:p>
                <a:r>
                  <a:rPr lang="en-US">
                    <a:noFill/>
                  </a:rPr>
                  <a:t> </a:t>
                </a:r>
              </a:p>
            </p:txBody>
          </p:sp>
        </mc:Fallback>
      </mc:AlternateContent>
      <p:sp>
        <p:nvSpPr>
          <p:cNvPr id="59" name="Oval 58"/>
          <p:cNvSpPr/>
          <p:nvPr/>
        </p:nvSpPr>
        <p:spPr>
          <a:xfrm>
            <a:off x="7912240" y="3091744"/>
            <a:ext cx="2486306" cy="1737286"/>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ml acceleration</a:t>
            </a:r>
            <a:endParaRPr lang="en-US" dirty="0"/>
          </a:p>
        </p:txBody>
      </p:sp>
    </p:spTree>
    <p:extLst>
      <p:ext uri="{BB962C8B-B14F-4D97-AF65-F5344CB8AC3E}">
        <p14:creationId xmlns:p14="http://schemas.microsoft.com/office/powerpoint/2010/main" val="215889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 tensor cores</a:t>
            </a:r>
            <a:endParaRPr lang="en-US" dirty="0"/>
          </a:p>
        </p:txBody>
      </p:sp>
    </p:spTree>
    <p:extLst>
      <p:ext uri="{BB962C8B-B14F-4D97-AF65-F5344CB8AC3E}">
        <p14:creationId xmlns:p14="http://schemas.microsoft.com/office/powerpoint/2010/main" val="26400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 </a:t>
            </a:r>
            <a:r>
              <a:rPr lang="en-US" dirty="0" err="1" smtClean="0"/>
              <a:t>sm</a:t>
            </a:r>
            <a:r>
              <a:rPr lang="en-US" dirty="0" smtClean="0"/>
              <a:t> tensor cores</a:t>
            </a:r>
            <a:endParaRPr lang="en-US" dirty="0"/>
          </a:p>
        </p:txBody>
      </p:sp>
      <p:sp>
        <p:nvSpPr>
          <p:cNvPr id="4" name="Text Placeholder 3"/>
          <p:cNvSpPr>
            <a:spLocks noGrp="1"/>
          </p:cNvSpPr>
          <p:nvPr>
            <p:ph type="body" sz="quarter" idx="10"/>
          </p:nvPr>
        </p:nvSpPr>
        <p:spPr/>
        <p:txBody>
          <a:bodyPr/>
          <a:lstStyle/>
          <a:p>
            <a:r>
              <a:rPr lang="en-US" dirty="0" smtClean="0"/>
              <a:t>Dedicated hardware </a:t>
            </a:r>
            <a:r>
              <a:rPr lang="en-US" dirty="0" err="1" smtClean="0"/>
              <a:t>datapaths</a:t>
            </a:r>
            <a:r>
              <a:rPr lang="en-US" dirty="0" smtClean="0"/>
              <a:t> for machine learning acceleration</a:t>
            </a:r>
            <a:endParaRPr lang="en-US" dirty="0"/>
          </a:p>
        </p:txBody>
      </p:sp>
      <p:pic>
        <p:nvPicPr>
          <p:cNvPr id="5" name="Picture 4"/>
          <p:cNvPicPr>
            <a:picLocks noChangeAspect="1"/>
          </p:cNvPicPr>
          <p:nvPr/>
        </p:nvPicPr>
        <p:blipFill>
          <a:blip r:embed="rId3"/>
          <a:stretch>
            <a:fillRect/>
          </a:stretch>
        </p:blipFill>
        <p:spPr>
          <a:xfrm rot="16200000">
            <a:off x="326926" y="2211211"/>
            <a:ext cx="2794811" cy="2096108"/>
          </a:xfrm>
          <a:prstGeom prst="rect">
            <a:avLst/>
          </a:prstGeom>
        </p:spPr>
      </p:pic>
      <p:pic>
        <p:nvPicPr>
          <p:cNvPr id="6" name="Picture 5"/>
          <p:cNvPicPr>
            <a:picLocks noChangeAspect="1"/>
          </p:cNvPicPr>
          <p:nvPr/>
        </p:nvPicPr>
        <p:blipFill>
          <a:blip r:embed="rId4"/>
          <a:stretch>
            <a:fillRect/>
          </a:stretch>
        </p:blipFill>
        <p:spPr>
          <a:xfrm>
            <a:off x="3700730" y="1774264"/>
            <a:ext cx="3136846" cy="3777434"/>
          </a:xfrm>
          <a:prstGeom prst="rect">
            <a:avLst/>
          </a:prstGeom>
        </p:spPr>
      </p:pic>
      <p:cxnSp>
        <p:nvCxnSpPr>
          <p:cNvPr id="10" name="Straight Connector 9"/>
          <p:cNvCxnSpPr/>
          <p:nvPr/>
        </p:nvCxnSpPr>
        <p:spPr>
          <a:xfrm flipV="1">
            <a:off x="1724331" y="1774264"/>
            <a:ext cx="1976399" cy="270920"/>
          </a:xfrm>
          <a:prstGeom prst="line">
            <a:avLst/>
          </a:prstGeom>
          <a:ln w="28575">
            <a:solidFill>
              <a:srgbClr val="E26D3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24331" y="3259265"/>
            <a:ext cx="1976399" cy="2292433"/>
          </a:xfrm>
          <a:prstGeom prst="line">
            <a:avLst/>
          </a:prstGeom>
          <a:ln w="28575">
            <a:solidFill>
              <a:srgbClr val="E26D32"/>
            </a:solidFill>
            <a:prstDash val="dash"/>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385857" y="2676526"/>
            <a:ext cx="1664627" cy="2800350"/>
          </a:xfrm>
          <a:prstGeom prst="ellipse">
            <a:avLst/>
          </a:prstGeom>
          <a:noFill/>
          <a:ln>
            <a:solidFill>
              <a:srgbClr val="E26D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310812" y="2614554"/>
            <a:ext cx="3538405" cy="28623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smtClean="0">
                <a:solidFill>
                  <a:schemeClr val="bg1"/>
                </a:solidFill>
              </a:rPr>
              <a:t>8 Tensor cores per SM</a:t>
            </a:r>
          </a:p>
          <a:p>
            <a:pPr>
              <a:lnSpc>
                <a:spcPct val="90000"/>
              </a:lnSpc>
            </a:pPr>
            <a:endParaRPr lang="en-US" sz="2000" dirty="0" smtClean="0">
              <a:solidFill>
                <a:schemeClr val="bg1"/>
              </a:solidFill>
            </a:endParaRPr>
          </a:p>
          <a:p>
            <a:pPr>
              <a:lnSpc>
                <a:spcPct val="90000"/>
              </a:lnSpc>
            </a:pPr>
            <a:r>
              <a:rPr lang="en-US" sz="2000" dirty="0" smtClean="0">
                <a:solidFill>
                  <a:schemeClr val="bg1"/>
                </a:solidFill>
              </a:rPr>
              <a:t>512 FMA operations per clock</a:t>
            </a:r>
          </a:p>
          <a:p>
            <a:pPr>
              <a:lnSpc>
                <a:spcPct val="90000"/>
              </a:lnSpc>
            </a:pPr>
            <a:endParaRPr lang="en-US" sz="2000" dirty="0" smtClean="0">
              <a:solidFill>
                <a:schemeClr val="bg1"/>
              </a:solidFill>
            </a:endParaRPr>
          </a:p>
          <a:p>
            <a:pPr>
              <a:lnSpc>
                <a:spcPct val="90000"/>
              </a:lnSpc>
            </a:pPr>
            <a:r>
              <a:rPr lang="en-US" sz="2000" dirty="0" smtClean="0">
                <a:solidFill>
                  <a:schemeClr val="bg1"/>
                </a:solidFill>
              </a:rPr>
              <a:t>Mixed precision operation</a:t>
            </a:r>
          </a:p>
          <a:p>
            <a:pPr>
              <a:lnSpc>
                <a:spcPct val="90000"/>
              </a:lnSpc>
            </a:pPr>
            <a:endParaRPr lang="en-US" sz="2000" dirty="0">
              <a:solidFill>
                <a:schemeClr val="bg1"/>
              </a:solidFill>
            </a:endParaRPr>
          </a:p>
          <a:p>
            <a:pPr>
              <a:lnSpc>
                <a:spcPct val="90000"/>
              </a:lnSpc>
            </a:pPr>
            <a:r>
              <a:rPr lang="en-US" sz="2000" dirty="0" smtClean="0">
                <a:solidFill>
                  <a:schemeClr val="bg1"/>
                </a:solidFill>
              </a:rPr>
              <a:t>110 TFLOPs peak on </a:t>
            </a:r>
            <a:r>
              <a:rPr lang="en-US" sz="2000" dirty="0" err="1" smtClean="0">
                <a:solidFill>
                  <a:schemeClr val="bg1"/>
                </a:solidFill>
              </a:rPr>
              <a:t>TitanV</a:t>
            </a:r>
            <a:endParaRPr lang="en-US" sz="2000" dirty="0" smtClean="0">
              <a:solidFill>
                <a:schemeClr val="bg1"/>
              </a:solidFill>
            </a:endParaRPr>
          </a:p>
          <a:p>
            <a:pPr>
              <a:lnSpc>
                <a:spcPct val="90000"/>
              </a:lnSpc>
            </a:pPr>
            <a:endParaRPr lang="en-US" sz="2000" dirty="0">
              <a:solidFill>
                <a:schemeClr val="bg1"/>
              </a:solidFill>
            </a:endParaRPr>
          </a:p>
          <a:p>
            <a:pPr>
              <a:lnSpc>
                <a:spcPct val="90000"/>
              </a:lnSpc>
            </a:pPr>
            <a:endParaRPr lang="en-US" sz="2000" dirty="0" smtClean="0">
              <a:solidFill>
                <a:schemeClr val="bg1"/>
              </a:solidFill>
            </a:endParaRPr>
          </a:p>
          <a:p>
            <a:pPr>
              <a:lnSpc>
                <a:spcPct val="90000"/>
              </a:lnSpc>
            </a:pPr>
            <a:endParaRPr lang="en-US" sz="2000" dirty="0" smtClean="0">
              <a:solidFill>
                <a:schemeClr val="bg1"/>
              </a:solidFill>
            </a:endParaRPr>
          </a:p>
        </p:txBody>
      </p:sp>
    </p:spTree>
    <p:extLst>
      <p:ext uri="{BB962C8B-B14F-4D97-AF65-F5344CB8AC3E}">
        <p14:creationId xmlns:p14="http://schemas.microsoft.com/office/powerpoint/2010/main" val="39439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 core operation</a:t>
            </a:r>
            <a:endParaRPr lang="en-US" dirty="0"/>
          </a:p>
        </p:txBody>
      </p:sp>
      <p:sp>
        <p:nvSpPr>
          <p:cNvPr id="4" name="Text Placeholder 3"/>
          <p:cNvSpPr>
            <a:spLocks noGrp="1"/>
          </p:cNvSpPr>
          <p:nvPr>
            <p:ph type="body" sz="quarter" idx="10"/>
          </p:nvPr>
        </p:nvSpPr>
        <p:spPr/>
        <p:txBody>
          <a:bodyPr/>
          <a:lstStyle/>
          <a:p>
            <a:r>
              <a:rPr lang="en-US" dirty="0" smtClean="0"/>
              <a:t>A fixed-size matrix multiply-add</a:t>
            </a:r>
            <a:endParaRPr lang="en-US" dirty="0"/>
          </a:p>
        </p:txBody>
      </p:sp>
      <p:grpSp>
        <p:nvGrpSpPr>
          <p:cNvPr id="12" name="Group 11"/>
          <p:cNvGrpSpPr/>
          <p:nvPr/>
        </p:nvGrpSpPr>
        <p:grpSpPr>
          <a:xfrm>
            <a:off x="7986962" y="3243201"/>
            <a:ext cx="1765956" cy="1753388"/>
            <a:chOff x="7619284" y="3100328"/>
            <a:chExt cx="1765956" cy="1753388"/>
          </a:xfrm>
          <a:solidFill>
            <a:schemeClr val="accent2"/>
          </a:solidFill>
        </p:grpSpPr>
        <p:sp>
          <p:nvSpPr>
            <p:cNvPr id="14" name="Rectangle 13"/>
            <p:cNvSpPr/>
            <p:nvPr/>
          </p:nvSpPr>
          <p:spPr>
            <a:xfrm>
              <a:off x="7619284" y="3100330"/>
              <a:ext cx="1753386" cy="17533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835907" y="3100328"/>
              <a:ext cx="1312718" cy="1753388"/>
              <a:chOff x="7835907" y="3100328"/>
              <a:chExt cx="1312718" cy="1753388"/>
            </a:xfrm>
            <a:grpFill/>
          </p:grpSpPr>
          <p:cxnSp>
            <p:nvCxnSpPr>
              <p:cNvPr id="189" name="Straight Connector 188"/>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827717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871270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914862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805549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rot="5400000">
              <a:off x="7845903" y="3094043"/>
              <a:ext cx="1312718" cy="1765956"/>
              <a:chOff x="7835907" y="3087760"/>
              <a:chExt cx="1312718" cy="1765956"/>
            </a:xfrm>
            <a:grpFill/>
          </p:grpSpPr>
          <p:cxnSp>
            <p:nvCxnSpPr>
              <p:cNvPr id="123" name="Straight Connector 122"/>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285191"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8705156"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148625" y="308776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8063516"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5150179" y="2046984"/>
            <a:ext cx="1753386" cy="882941"/>
            <a:chOff x="7619284" y="1848437"/>
            <a:chExt cx="1753386" cy="882941"/>
          </a:xfrm>
          <a:solidFill>
            <a:schemeClr val="accent6">
              <a:lumMod val="60000"/>
              <a:lumOff val="40000"/>
            </a:schemeClr>
          </a:solidFill>
        </p:grpSpPr>
        <p:sp>
          <p:nvSpPr>
            <p:cNvPr id="7" name="Rectangle 6"/>
            <p:cNvSpPr/>
            <p:nvPr/>
          </p:nvSpPr>
          <p:spPr>
            <a:xfrm>
              <a:off x="7619284" y="1848437"/>
              <a:ext cx="1753386" cy="87669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a:off x="849597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933634"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055495" y="1854685"/>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77170"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83590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8716049"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9148625"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7" idx="3"/>
              <a:endCxn id="7" idx="1"/>
            </p:cNvCxnSpPr>
            <p:nvPr/>
          </p:nvCxnSpPr>
          <p:spPr>
            <a:xfrm flipH="1">
              <a:off x="7619284" y="2286784"/>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7619284" y="207422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7619284" y="250879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5128670" y="3243203"/>
            <a:ext cx="1765956" cy="1753388"/>
            <a:chOff x="7619284" y="3100328"/>
            <a:chExt cx="1765956" cy="1753388"/>
          </a:xfrm>
          <a:solidFill>
            <a:schemeClr val="bg2">
              <a:lumMod val="60000"/>
              <a:lumOff val="40000"/>
            </a:schemeClr>
          </a:solidFill>
        </p:grpSpPr>
        <p:sp>
          <p:nvSpPr>
            <p:cNvPr id="141" name="Rectangle 140"/>
            <p:cNvSpPr/>
            <p:nvPr/>
          </p:nvSpPr>
          <p:spPr>
            <a:xfrm>
              <a:off x="7619284" y="3100330"/>
              <a:ext cx="1753386" cy="17533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p:cNvGrpSpPr/>
            <p:nvPr/>
          </p:nvGrpSpPr>
          <p:grpSpPr>
            <a:xfrm>
              <a:off x="7835907" y="3100328"/>
              <a:ext cx="1312718" cy="1753388"/>
              <a:chOff x="7835907" y="3100328"/>
              <a:chExt cx="1312718" cy="1753388"/>
            </a:xfrm>
            <a:grpFill/>
          </p:grpSpPr>
          <p:cxnSp>
            <p:nvCxnSpPr>
              <p:cNvPr id="151" name="Straight Connector 150"/>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827717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871270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914862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805549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rot="5400000">
              <a:off x="7845903" y="3094043"/>
              <a:ext cx="1312718" cy="1765956"/>
              <a:chOff x="7835907" y="3087760"/>
              <a:chExt cx="1312718" cy="1765956"/>
            </a:xfrm>
            <a:grpFill/>
          </p:grpSpPr>
          <p:cxnSp>
            <p:nvCxnSpPr>
              <p:cNvPr id="144" name="Straight Connector 143"/>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285191"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8705156"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148625" y="308776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8063516"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8" name="Group 157"/>
          <p:cNvGrpSpPr/>
          <p:nvPr/>
        </p:nvGrpSpPr>
        <p:grpSpPr>
          <a:xfrm rot="16200000">
            <a:off x="3362751" y="3678424"/>
            <a:ext cx="1753386" cy="882941"/>
            <a:chOff x="7619284" y="1848437"/>
            <a:chExt cx="1753386" cy="882941"/>
          </a:xfrm>
          <a:solidFill>
            <a:schemeClr val="accent1">
              <a:lumMod val="60000"/>
              <a:lumOff val="40000"/>
            </a:schemeClr>
          </a:solidFill>
        </p:grpSpPr>
        <p:sp>
          <p:nvSpPr>
            <p:cNvPr id="159" name="Rectangle 158"/>
            <p:cNvSpPr/>
            <p:nvPr/>
          </p:nvSpPr>
          <p:spPr>
            <a:xfrm>
              <a:off x="7619284" y="1848437"/>
              <a:ext cx="1753386" cy="87669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p:cNvCxnSpPr/>
            <p:nvPr/>
          </p:nvCxnSpPr>
          <p:spPr>
            <a:xfrm>
              <a:off x="849597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8933634"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055495" y="1854685"/>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8277170"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83590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8716049"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9148625"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59" idx="3"/>
              <a:endCxn id="159" idx="1"/>
            </p:cNvCxnSpPr>
            <p:nvPr/>
          </p:nvCxnSpPr>
          <p:spPr>
            <a:xfrm flipH="1">
              <a:off x="7619284" y="2286784"/>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7619284" y="207422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7619284" y="250879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3797970" y="3281364"/>
            <a:ext cx="876697" cy="1676399"/>
          </a:xfrm>
          <a:prstGeom prst="ellipse">
            <a:avLst/>
          </a:prstGeom>
          <a:gradFill>
            <a:gsLst>
              <a:gs pos="0">
                <a:schemeClr val="accent1">
                  <a:lumMod val="60000"/>
                  <a:lumOff val="40000"/>
                </a:schemeClr>
              </a:gs>
              <a:gs pos="14000">
                <a:schemeClr val="accent1">
                  <a:lumMod val="60000"/>
                  <a:lumOff val="40000"/>
                </a:schemeClr>
              </a:gs>
              <a:gs pos="100000">
                <a:schemeClr val="accent1">
                  <a:lumMod val="60000"/>
                  <a:lumOff val="40000"/>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0" name="Oval 169"/>
          <p:cNvSpPr/>
          <p:nvPr/>
        </p:nvSpPr>
        <p:spPr>
          <a:xfrm rot="16200000">
            <a:off x="5550030" y="1653379"/>
            <a:ext cx="876697" cy="1676399"/>
          </a:xfrm>
          <a:prstGeom prst="ellipse">
            <a:avLst/>
          </a:prstGeom>
          <a:gradFill flip="none" rotWithShape="1">
            <a:gsLst>
              <a:gs pos="0">
                <a:schemeClr val="accent6">
                  <a:lumMod val="60000"/>
                  <a:lumOff val="40000"/>
                </a:schemeClr>
              </a:gs>
              <a:gs pos="14000">
                <a:schemeClr val="accent6">
                  <a:lumMod val="60000"/>
                  <a:lumOff val="40000"/>
                </a:schemeClr>
              </a:gs>
              <a:gs pos="100000">
                <a:schemeClr val="accent6">
                  <a:lumMod val="60000"/>
                  <a:lumOff val="4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b="1" dirty="0"/>
          </a:p>
        </p:txBody>
      </p:sp>
      <p:sp>
        <p:nvSpPr>
          <p:cNvPr id="171" name="Oval 170"/>
          <p:cNvSpPr/>
          <p:nvPr/>
        </p:nvSpPr>
        <p:spPr>
          <a:xfrm>
            <a:off x="5203824" y="3281364"/>
            <a:ext cx="1608205" cy="1676399"/>
          </a:xfrm>
          <a:prstGeom prst="ellipse">
            <a:avLst/>
          </a:prstGeom>
          <a:gradFill flip="none" rotWithShape="1">
            <a:gsLst>
              <a:gs pos="0">
                <a:schemeClr val="bg2">
                  <a:lumMod val="60000"/>
                  <a:lumOff val="40000"/>
                </a:schemeClr>
              </a:gs>
              <a:gs pos="14000">
                <a:schemeClr val="bg2">
                  <a:lumMod val="60000"/>
                  <a:lumOff val="40000"/>
                </a:schemeClr>
              </a:gs>
              <a:gs pos="100000">
                <a:schemeClr val="bg2">
                  <a:lumMod val="60000"/>
                  <a:lumOff val="4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2" name="Oval 171"/>
          <p:cNvSpPr/>
          <p:nvPr/>
        </p:nvSpPr>
        <p:spPr>
          <a:xfrm>
            <a:off x="8059552" y="3281364"/>
            <a:ext cx="1608205" cy="1676400"/>
          </a:xfrm>
          <a:prstGeom prst="ellipse">
            <a:avLst/>
          </a:prstGeom>
          <a:gradFill flip="none" rotWithShape="1">
            <a:gsLst>
              <a:gs pos="0">
                <a:schemeClr val="accent2"/>
              </a:gs>
              <a:gs pos="14000">
                <a:schemeClr val="accent2"/>
              </a:gs>
              <a:gs pos="100000">
                <a:schemeClr val="accent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grpSp>
        <p:nvGrpSpPr>
          <p:cNvPr id="173" name="Group 172"/>
          <p:cNvGrpSpPr/>
          <p:nvPr/>
        </p:nvGrpSpPr>
        <p:grpSpPr>
          <a:xfrm>
            <a:off x="1051845" y="3243201"/>
            <a:ext cx="1765956" cy="1753388"/>
            <a:chOff x="7619284" y="3100328"/>
            <a:chExt cx="1765956" cy="1753388"/>
          </a:xfrm>
        </p:grpSpPr>
        <p:sp>
          <p:nvSpPr>
            <p:cNvPr id="174" name="Rectangle 173"/>
            <p:cNvSpPr/>
            <p:nvPr/>
          </p:nvSpPr>
          <p:spPr>
            <a:xfrm>
              <a:off x="7619284" y="3100330"/>
              <a:ext cx="1753386" cy="1753386"/>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p:cNvGrpSpPr/>
            <p:nvPr/>
          </p:nvGrpSpPr>
          <p:grpSpPr>
            <a:xfrm>
              <a:off x="7835907" y="3100328"/>
              <a:ext cx="1312718" cy="1753388"/>
              <a:chOff x="7835907" y="3100328"/>
              <a:chExt cx="1312718" cy="1753388"/>
            </a:xfrm>
          </p:grpSpPr>
          <p:cxnSp>
            <p:nvCxnSpPr>
              <p:cNvPr id="184" name="Straight Connector 183"/>
              <p:cNvCxnSpPr/>
              <p:nvPr/>
            </p:nvCxnSpPr>
            <p:spPr>
              <a:xfrm>
                <a:off x="8495977"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8927941"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8277170"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8712700"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835907"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9148625"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8055495"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rot="5400000">
              <a:off x="7845903" y="3094043"/>
              <a:ext cx="1312718" cy="1765956"/>
              <a:chOff x="7835907" y="3087760"/>
              <a:chExt cx="1312718" cy="1765956"/>
            </a:xfrm>
          </p:grpSpPr>
          <p:cxnSp>
            <p:nvCxnSpPr>
              <p:cNvPr id="177" name="Straight Connector 176"/>
              <p:cNvCxnSpPr/>
              <p:nvPr/>
            </p:nvCxnSpPr>
            <p:spPr>
              <a:xfrm>
                <a:off x="8495977"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8927941"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8285191"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8705156"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835907"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9148625" y="308776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063516"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8" name="Oval 197"/>
          <p:cNvSpPr/>
          <p:nvPr/>
        </p:nvSpPr>
        <p:spPr>
          <a:xfrm>
            <a:off x="1124435" y="3281363"/>
            <a:ext cx="1608205" cy="1676400"/>
          </a:xfrm>
          <a:prstGeom prst="ellipse">
            <a:avLst/>
          </a:prstGeom>
          <a:gradFill flip="none" rotWithShape="1">
            <a:gsLst>
              <a:gs pos="0">
                <a:schemeClr val="tx2"/>
              </a:gs>
              <a:gs pos="14000">
                <a:schemeClr val="tx2"/>
              </a:gs>
              <a:gs pos="100000">
                <a:schemeClr val="tx2">
                  <a:shade val="100000"/>
                  <a:satMod val="11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16" name="TextBox 15"/>
          <p:cNvSpPr txBox="1"/>
          <p:nvPr/>
        </p:nvSpPr>
        <p:spPr>
          <a:xfrm>
            <a:off x="3118067" y="3861972"/>
            <a:ext cx="425117"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200" b="1" dirty="0" smtClean="0">
                <a:solidFill>
                  <a:schemeClr val="bg1"/>
                </a:solidFill>
              </a:rPr>
              <a:t>=</a:t>
            </a:r>
          </a:p>
        </p:txBody>
      </p:sp>
      <p:sp>
        <p:nvSpPr>
          <p:cNvPr id="199" name="TextBox 198"/>
          <p:cNvSpPr txBox="1"/>
          <p:nvPr/>
        </p:nvSpPr>
        <p:spPr>
          <a:xfrm>
            <a:off x="7209185" y="3797253"/>
            <a:ext cx="425116"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200" b="1" dirty="0" smtClean="0">
                <a:solidFill>
                  <a:schemeClr val="bg1"/>
                </a:solidFill>
              </a:rPr>
              <a:t>+</a:t>
            </a:r>
          </a:p>
        </p:txBody>
      </p:sp>
      <p:sp>
        <p:nvSpPr>
          <p:cNvPr id="201" name="Arc 200"/>
          <p:cNvSpPr/>
          <p:nvPr/>
        </p:nvSpPr>
        <p:spPr>
          <a:xfrm>
            <a:off x="4631477" y="3243202"/>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Arc 201"/>
          <p:cNvSpPr/>
          <p:nvPr/>
        </p:nvSpPr>
        <p:spPr>
          <a:xfrm rot="10800000" flipH="1">
            <a:off x="4631474" y="3243200"/>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Arc 202"/>
          <p:cNvSpPr/>
          <p:nvPr/>
        </p:nvSpPr>
        <p:spPr>
          <a:xfrm flipH="1">
            <a:off x="4943763" y="3236957"/>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Arc 203"/>
          <p:cNvSpPr/>
          <p:nvPr/>
        </p:nvSpPr>
        <p:spPr>
          <a:xfrm rot="10800000">
            <a:off x="4943760" y="3236955"/>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p:cNvGrpSpPr/>
          <p:nvPr/>
        </p:nvGrpSpPr>
        <p:grpSpPr>
          <a:xfrm>
            <a:off x="6865671" y="3248956"/>
            <a:ext cx="206422" cy="1753387"/>
            <a:chOff x="6894246" y="3106081"/>
            <a:chExt cx="206422" cy="1753387"/>
          </a:xfrm>
        </p:grpSpPr>
        <p:sp>
          <p:nvSpPr>
            <p:cNvPr id="205" name="Arc 204"/>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Arc 205"/>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0" name="Group 209"/>
          <p:cNvGrpSpPr/>
          <p:nvPr/>
        </p:nvGrpSpPr>
        <p:grpSpPr>
          <a:xfrm>
            <a:off x="9759924" y="3236949"/>
            <a:ext cx="206422" cy="1753387"/>
            <a:chOff x="6894246" y="3106081"/>
            <a:chExt cx="206422" cy="1753387"/>
          </a:xfrm>
        </p:grpSpPr>
        <p:sp>
          <p:nvSpPr>
            <p:cNvPr id="211" name="Arc 21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Arc 21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3" name="Group 212"/>
          <p:cNvGrpSpPr/>
          <p:nvPr/>
        </p:nvGrpSpPr>
        <p:grpSpPr>
          <a:xfrm rot="10800000">
            <a:off x="7794581" y="3236953"/>
            <a:ext cx="206422" cy="1753387"/>
            <a:chOff x="6894246" y="3106081"/>
            <a:chExt cx="206422" cy="1753387"/>
          </a:xfrm>
        </p:grpSpPr>
        <p:sp>
          <p:nvSpPr>
            <p:cNvPr id="214" name="Arc 21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Arc 21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7" name="Group 216"/>
          <p:cNvGrpSpPr/>
          <p:nvPr/>
        </p:nvGrpSpPr>
        <p:grpSpPr>
          <a:xfrm rot="10800000">
            <a:off x="3628219" y="3248956"/>
            <a:ext cx="206422" cy="1753387"/>
            <a:chOff x="6894246" y="3106081"/>
            <a:chExt cx="206422" cy="1753387"/>
          </a:xfrm>
        </p:grpSpPr>
        <p:sp>
          <p:nvSpPr>
            <p:cNvPr id="218" name="Arc 217"/>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Arc 218"/>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0" name="Group 219"/>
          <p:cNvGrpSpPr/>
          <p:nvPr/>
        </p:nvGrpSpPr>
        <p:grpSpPr>
          <a:xfrm rot="10800000">
            <a:off x="4972879" y="2046984"/>
            <a:ext cx="206422" cy="885048"/>
            <a:chOff x="6894246" y="3106081"/>
            <a:chExt cx="206422" cy="1753387"/>
          </a:xfrm>
        </p:grpSpPr>
        <p:sp>
          <p:nvSpPr>
            <p:cNvPr id="221" name="Arc 220"/>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Arc 221"/>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3" name="Group 222"/>
          <p:cNvGrpSpPr/>
          <p:nvPr/>
        </p:nvGrpSpPr>
        <p:grpSpPr>
          <a:xfrm>
            <a:off x="6871794" y="2046984"/>
            <a:ext cx="206422" cy="885048"/>
            <a:chOff x="6894246" y="3106081"/>
            <a:chExt cx="206422" cy="1753387"/>
          </a:xfrm>
        </p:grpSpPr>
        <p:sp>
          <p:nvSpPr>
            <p:cNvPr id="224" name="Arc 223"/>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Arc 224"/>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6" name="TextBox 225"/>
          <p:cNvSpPr txBox="1"/>
          <p:nvPr/>
        </p:nvSpPr>
        <p:spPr>
          <a:xfrm>
            <a:off x="4425495" y="2643479"/>
            <a:ext cx="405880"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4000" b="1" dirty="0" smtClean="0">
                <a:solidFill>
                  <a:schemeClr val="bg1"/>
                </a:solidFill>
              </a:rPr>
              <a:t>*</a:t>
            </a:r>
          </a:p>
        </p:txBody>
      </p:sp>
      <p:grpSp>
        <p:nvGrpSpPr>
          <p:cNvPr id="228" name="Group 227"/>
          <p:cNvGrpSpPr/>
          <p:nvPr/>
        </p:nvGrpSpPr>
        <p:grpSpPr>
          <a:xfrm rot="10800000">
            <a:off x="830089" y="3248954"/>
            <a:ext cx="206422" cy="1753387"/>
            <a:chOff x="6894246" y="3106081"/>
            <a:chExt cx="206422" cy="1753387"/>
          </a:xfrm>
        </p:grpSpPr>
        <p:sp>
          <p:nvSpPr>
            <p:cNvPr id="229" name="Arc 228"/>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Arc 229"/>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1" name="Group 230"/>
          <p:cNvGrpSpPr/>
          <p:nvPr/>
        </p:nvGrpSpPr>
        <p:grpSpPr>
          <a:xfrm>
            <a:off x="2836313" y="3236951"/>
            <a:ext cx="206422" cy="1753387"/>
            <a:chOff x="6894246" y="3106081"/>
            <a:chExt cx="206422" cy="1753387"/>
          </a:xfrm>
        </p:grpSpPr>
        <p:sp>
          <p:nvSpPr>
            <p:cNvPr id="232" name="Arc 231"/>
            <p:cNvSpPr/>
            <p:nvPr/>
          </p:nvSpPr>
          <p:spPr>
            <a:xfrm>
              <a:off x="6894249" y="3106083"/>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Arc 232"/>
            <p:cNvSpPr/>
            <p:nvPr/>
          </p:nvSpPr>
          <p:spPr>
            <a:xfrm rot="10800000" flipH="1">
              <a:off x="6894246" y="3106081"/>
              <a:ext cx="206419" cy="175338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3903051" y="5087528"/>
            <a:ext cx="67839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FP16</a:t>
            </a:r>
          </a:p>
        </p:txBody>
      </p:sp>
      <p:sp>
        <p:nvSpPr>
          <p:cNvPr id="234" name="TextBox 233"/>
          <p:cNvSpPr txBox="1"/>
          <p:nvPr/>
        </p:nvSpPr>
        <p:spPr>
          <a:xfrm>
            <a:off x="7105315" y="2301539"/>
            <a:ext cx="67839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FP16</a:t>
            </a:r>
          </a:p>
        </p:txBody>
      </p:sp>
      <p:sp>
        <p:nvSpPr>
          <p:cNvPr id="236" name="TextBox 235"/>
          <p:cNvSpPr txBox="1"/>
          <p:nvPr/>
        </p:nvSpPr>
        <p:spPr>
          <a:xfrm>
            <a:off x="8102069" y="5076261"/>
            <a:ext cx="152317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FP16 or FP32</a:t>
            </a:r>
          </a:p>
        </p:txBody>
      </p:sp>
      <p:sp>
        <p:nvSpPr>
          <p:cNvPr id="237" name="TextBox 236"/>
          <p:cNvSpPr txBox="1"/>
          <p:nvPr/>
        </p:nvSpPr>
        <p:spPr>
          <a:xfrm>
            <a:off x="1179521" y="5108321"/>
            <a:ext cx="152317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mtClean="0">
                <a:solidFill>
                  <a:schemeClr val="bg1"/>
                </a:solidFill>
              </a:rPr>
              <a:t>FP16 or FP32</a:t>
            </a:r>
            <a:endParaRPr lang="en-US" dirty="0" smtClean="0">
              <a:solidFill>
                <a:schemeClr val="bg1"/>
              </a:solidFill>
            </a:endParaRPr>
          </a:p>
        </p:txBody>
      </p:sp>
      <mc:AlternateContent xmlns:mc="http://schemas.openxmlformats.org/markup-compatibility/2006" xmlns:a14="http://schemas.microsoft.com/office/drawing/2010/main">
        <mc:Choice Requires="a14">
          <p:sp>
            <p:nvSpPr>
              <p:cNvPr id="122" name="TextBox 121"/>
              <p:cNvSpPr txBox="1"/>
              <p:nvPr/>
            </p:nvSpPr>
            <p:spPr>
              <a:xfrm>
                <a:off x="5371853" y="3837634"/>
                <a:ext cx="1406948"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𝐀</m:t>
                      </m:r>
                      <m:r>
                        <a:rPr lang="en-US" sz="3600" b="1" i="1" smtClean="0">
                          <a:solidFill>
                            <a:schemeClr val="tx1"/>
                          </a:solidFill>
                          <a:latin typeface="Cambria Math" panose="02040503050406030204" pitchFamily="18" charset="0"/>
                          <a:ea typeface="Cambria Math" panose="02040503050406030204" pitchFamily="18" charset="0"/>
                        </a:rPr>
                        <m:t>∙</m:t>
                      </m:r>
                      <m:r>
                        <a:rPr lang="en-US" sz="3600" b="1" i="0" smtClean="0">
                          <a:solidFill>
                            <a:schemeClr val="tx1"/>
                          </a:solidFill>
                          <a:latin typeface="Cambria Math" panose="02040503050406030204" pitchFamily="18" charset="0"/>
                          <a:ea typeface="Cambria Math" panose="02040503050406030204" pitchFamily="18" charset="0"/>
                        </a:rPr>
                        <m:t>𝐁</m:t>
                      </m:r>
                    </m:oMath>
                  </m:oMathPara>
                </a14:m>
                <a:endParaRPr lang="en-US" sz="3600" dirty="0" smtClean="0">
                  <a:solidFill>
                    <a:schemeClr val="tx1"/>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5371853" y="3837634"/>
                <a:ext cx="1406948" cy="498598"/>
              </a:xfrm>
              <a:prstGeom prst="rect">
                <a:avLst/>
              </a:prstGeom>
              <a:blipFill rotWithShape="0">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5320802" y="2228552"/>
                <a:ext cx="1582763"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𝐁</m:t>
                      </m:r>
                    </m:oMath>
                  </m:oMathPara>
                </a14:m>
                <a:endParaRPr lang="en-US" sz="3600" dirty="0" smtClean="0">
                  <a:solidFill>
                    <a:schemeClr val="tx1"/>
                  </a:solidFill>
                </a:endParaRPr>
              </a:p>
            </p:txBody>
          </p:sp>
        </mc:Choice>
        <mc:Fallback xmlns="">
          <p:sp>
            <p:nvSpPr>
              <p:cNvPr id="200" name="TextBox 199"/>
              <p:cNvSpPr txBox="1">
                <a:spLocks noRot="1" noChangeAspect="1" noMove="1" noResize="1" noEditPoints="1" noAdjustHandles="1" noChangeArrowheads="1" noChangeShapeType="1" noTextEdit="1"/>
              </p:cNvSpPr>
              <p:nvPr/>
            </p:nvSpPr>
            <p:spPr>
              <a:xfrm>
                <a:off x="5320802" y="2228552"/>
                <a:ext cx="1582763" cy="498598"/>
              </a:xfrm>
              <a:prstGeom prst="rect">
                <a:avLst/>
              </a:prstGeom>
              <a:blipFill rotWithShape="0">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7" name="TextBox 206"/>
              <p:cNvSpPr txBox="1"/>
              <p:nvPr/>
            </p:nvSpPr>
            <p:spPr>
              <a:xfrm>
                <a:off x="3962243" y="3857950"/>
                <a:ext cx="701081"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𝐀</m:t>
                      </m:r>
                    </m:oMath>
                  </m:oMathPara>
                </a14:m>
                <a:endParaRPr lang="en-US" sz="3600" dirty="0" smtClean="0">
                  <a:solidFill>
                    <a:schemeClr val="tx1"/>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3962243" y="3857950"/>
                <a:ext cx="701081" cy="498598"/>
              </a:xfrm>
              <a:prstGeom prst="rect">
                <a:avLst/>
              </a:prstGeom>
              <a:blipFill rotWithShape="0">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8" name="TextBox 207"/>
              <p:cNvSpPr txBox="1"/>
              <p:nvPr/>
            </p:nvSpPr>
            <p:spPr>
              <a:xfrm>
                <a:off x="1656648" y="3845939"/>
                <a:ext cx="701081"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𝐃</m:t>
                      </m:r>
                    </m:oMath>
                  </m:oMathPara>
                </a14:m>
                <a:endParaRPr lang="en-US" sz="3600" dirty="0" smtClean="0">
                  <a:solidFill>
                    <a:schemeClr val="tx1"/>
                  </a:solidFill>
                </a:endParaRPr>
              </a:p>
            </p:txBody>
          </p:sp>
        </mc:Choice>
        <mc:Fallback xmlns="">
          <p:sp>
            <p:nvSpPr>
              <p:cNvPr id="208" name="TextBox 207"/>
              <p:cNvSpPr txBox="1">
                <a:spLocks noRot="1" noChangeAspect="1" noMove="1" noResize="1" noEditPoints="1" noAdjustHandles="1" noChangeArrowheads="1" noChangeShapeType="1" noTextEdit="1"/>
              </p:cNvSpPr>
              <p:nvPr/>
            </p:nvSpPr>
            <p:spPr>
              <a:xfrm>
                <a:off x="1656648" y="3845939"/>
                <a:ext cx="701081" cy="498598"/>
              </a:xfrm>
              <a:prstGeom prst="rect">
                <a:avLst/>
              </a:prstGeom>
              <a:blipFill rotWithShape="0">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9" name="TextBox 208"/>
              <p:cNvSpPr txBox="1"/>
              <p:nvPr/>
            </p:nvSpPr>
            <p:spPr>
              <a:xfrm>
                <a:off x="8551442" y="3845939"/>
                <a:ext cx="701081" cy="498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3600" b="1" i="0" smtClean="0">
                          <a:solidFill>
                            <a:schemeClr val="tx1"/>
                          </a:solidFill>
                          <a:latin typeface="Cambria Math" panose="02040503050406030204" pitchFamily="18" charset="0"/>
                          <a:ea typeface="Cambria Math" panose="02040503050406030204" pitchFamily="18" charset="0"/>
                        </a:rPr>
                        <m:t>𝐂</m:t>
                      </m:r>
                    </m:oMath>
                  </m:oMathPara>
                </a14:m>
                <a:endParaRPr lang="en-US" sz="3600" dirty="0" smtClean="0">
                  <a:solidFill>
                    <a:schemeClr val="tx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8551442" y="3845939"/>
                <a:ext cx="701081" cy="498598"/>
              </a:xfrm>
              <a:prstGeom prst="rect">
                <a:avLst/>
              </a:prstGeom>
              <a:blipFill rotWithShape="0">
                <a:blip r:embed="rId7"/>
                <a:stretch>
                  <a:fillRect/>
                </a:stretch>
              </a:blipFill>
              <a:ln w="6350">
                <a:noFill/>
              </a:ln>
            </p:spPr>
            <p:txBody>
              <a:bodyPr/>
              <a:lstStyle/>
              <a:p>
                <a:r>
                  <a:rPr lang="en-US">
                    <a:noFill/>
                  </a:rPr>
                  <a:t> </a:t>
                </a:r>
              </a:p>
            </p:txBody>
          </p:sp>
        </mc:Fallback>
      </mc:AlternateContent>
      <p:pic>
        <p:nvPicPr>
          <p:cNvPr id="216" name="Picture 215"/>
          <p:cNvPicPr>
            <a:picLocks noChangeAspect="1"/>
          </p:cNvPicPr>
          <p:nvPr/>
        </p:nvPicPr>
        <p:blipFill rotWithShape="1">
          <a:blip r:embed="rId8">
            <a:extLst>
              <a:ext uri="{28A0092B-C50C-407E-A947-70E740481C1C}">
                <a14:useLocalDpi xmlns:a14="http://schemas.microsoft.com/office/drawing/2010/main" val="0"/>
              </a:ext>
            </a:extLst>
          </a:blip>
          <a:srcRect t="5989" r="57403" b="32439"/>
          <a:stretch/>
        </p:blipFill>
        <p:spPr>
          <a:xfrm>
            <a:off x="541340" y="991091"/>
            <a:ext cx="1980920" cy="1777742"/>
          </a:xfrm>
          <a:prstGeom prst="rect">
            <a:avLst/>
          </a:prstGeom>
        </p:spPr>
      </p:pic>
    </p:spTree>
    <p:extLst>
      <p:ext uri="{BB962C8B-B14F-4D97-AF65-F5344CB8AC3E}">
        <p14:creationId xmlns:p14="http://schemas.microsoft.com/office/powerpoint/2010/main" val="27536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 core operation</a:t>
            </a:r>
            <a:endParaRPr lang="en-US" dirty="0"/>
          </a:p>
        </p:txBody>
      </p:sp>
      <p:cxnSp>
        <p:nvCxnSpPr>
          <p:cNvPr id="26" name="Straight Connector 25"/>
          <p:cNvCxnSpPr>
            <a:endCxn id="120" idx="1"/>
          </p:cNvCxnSpPr>
          <p:nvPr/>
        </p:nvCxnSpPr>
        <p:spPr>
          <a:xfrm>
            <a:off x="553252" y="4547434"/>
            <a:ext cx="6934026" cy="1200"/>
          </a:xfrm>
          <a:prstGeom prst="line">
            <a:avLst/>
          </a:prstGeom>
          <a:ln w="38100">
            <a:solidFill>
              <a:schemeClr val="bg1">
                <a:lumMod val="50000"/>
                <a:lumOff val="50000"/>
                <a:alpha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9" idx="1"/>
          </p:cNvCxnSpPr>
          <p:nvPr/>
        </p:nvCxnSpPr>
        <p:spPr>
          <a:xfrm flipV="1">
            <a:off x="553252" y="3412926"/>
            <a:ext cx="6934026" cy="8052"/>
          </a:xfrm>
          <a:prstGeom prst="line">
            <a:avLst/>
          </a:prstGeom>
          <a:ln w="38100">
            <a:solidFill>
              <a:schemeClr val="bg1">
                <a:lumMod val="50000"/>
                <a:lumOff val="50000"/>
                <a:alpha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487278" y="3242110"/>
            <a:ext cx="334433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Warp-synchronizing operation</a:t>
            </a:r>
          </a:p>
        </p:txBody>
      </p:sp>
      <p:sp>
        <p:nvSpPr>
          <p:cNvPr id="57" name="Text Placeholder 56"/>
          <p:cNvSpPr>
            <a:spLocks noGrp="1"/>
          </p:cNvSpPr>
          <p:nvPr>
            <p:ph type="body" sz="quarter" idx="10"/>
          </p:nvPr>
        </p:nvSpPr>
        <p:spPr>
          <a:xfrm>
            <a:off x="498348" y="1183333"/>
            <a:ext cx="9976104" cy="865000"/>
          </a:xfrm>
        </p:spPr>
        <p:txBody>
          <a:bodyPr/>
          <a:lstStyle/>
          <a:p>
            <a:r>
              <a:rPr lang="en-US" dirty="0" smtClean="0"/>
              <a:t>Warp-wide Matrix </a:t>
            </a:r>
            <a:r>
              <a:rPr lang="en-US" dirty="0"/>
              <a:t>Math</a:t>
            </a:r>
          </a:p>
        </p:txBody>
      </p:sp>
      <p:sp>
        <p:nvSpPr>
          <p:cNvPr id="119" name="TextBox 118"/>
          <p:cNvSpPr txBox="1"/>
          <p:nvPr/>
        </p:nvSpPr>
        <p:spPr>
          <a:xfrm>
            <a:off x="7487278" y="3714851"/>
            <a:ext cx="3344332"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bg1"/>
                </a:solidFill>
              </a:rPr>
              <a:t>Composed Matrix Multiply and </a:t>
            </a:r>
            <a:r>
              <a:rPr lang="en-US" sz="1600" dirty="0" smtClean="0">
                <a:solidFill>
                  <a:schemeClr val="bg1"/>
                </a:solidFill>
              </a:rPr>
              <a:t>Accumulate</a:t>
            </a:r>
            <a:endParaRPr lang="en-US" sz="1600" dirty="0">
              <a:solidFill>
                <a:schemeClr val="bg1"/>
              </a:solidFill>
            </a:endParaRPr>
          </a:p>
        </p:txBody>
      </p:sp>
      <p:sp>
        <p:nvSpPr>
          <p:cNvPr id="120" name="TextBox 119"/>
          <p:cNvSpPr txBox="1"/>
          <p:nvPr/>
        </p:nvSpPr>
        <p:spPr>
          <a:xfrm>
            <a:off x="7487278" y="4377818"/>
            <a:ext cx="334433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Result distributed across warp</a:t>
            </a:r>
          </a:p>
        </p:txBody>
      </p:sp>
      <p:grpSp>
        <p:nvGrpSpPr>
          <p:cNvPr id="548" name="Group 547"/>
          <p:cNvGrpSpPr/>
          <p:nvPr/>
        </p:nvGrpSpPr>
        <p:grpSpPr>
          <a:xfrm>
            <a:off x="498348" y="4788283"/>
            <a:ext cx="6686348" cy="653377"/>
            <a:chOff x="1158634" y="2927458"/>
            <a:chExt cx="6686348" cy="653377"/>
          </a:xfrm>
        </p:grpSpPr>
        <p:sp>
          <p:nvSpPr>
            <p:cNvPr id="549" name="Rectangle 548"/>
            <p:cNvSpPr/>
            <p:nvPr/>
          </p:nvSpPr>
          <p:spPr>
            <a:xfrm>
              <a:off x="1158634" y="2927458"/>
              <a:ext cx="6686348" cy="653377"/>
            </a:xfrm>
            <a:prstGeom prst="rect">
              <a:avLst/>
            </a:prstGeom>
            <a:solidFill>
              <a:schemeClr val="bg2">
                <a:lumMod val="20000"/>
                <a:lumOff val="80000"/>
              </a:schemeClr>
            </a:solidFill>
            <a:ln>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50" name="Group 549"/>
            <p:cNvGrpSpPr/>
            <p:nvPr/>
          </p:nvGrpSpPr>
          <p:grpSpPr>
            <a:xfrm>
              <a:off x="1195288" y="2981082"/>
              <a:ext cx="6632123" cy="598356"/>
              <a:chOff x="2219340" y="5421847"/>
              <a:chExt cx="6632123" cy="618052"/>
            </a:xfrm>
          </p:grpSpPr>
          <p:pic>
            <p:nvPicPr>
              <p:cNvPr id="551" name="Picture 550"/>
              <p:cNvPicPr>
                <a:picLocks noChangeAspect="1"/>
              </p:cNvPicPr>
              <p:nvPr/>
            </p:nvPicPr>
            <p:blipFill>
              <a:blip r:embed="rId3"/>
              <a:stretch>
                <a:fillRect/>
              </a:stretch>
            </p:blipFill>
            <p:spPr>
              <a:xfrm>
                <a:off x="2219340" y="5421847"/>
                <a:ext cx="207202" cy="618052"/>
              </a:xfrm>
              <a:prstGeom prst="rect">
                <a:avLst/>
              </a:prstGeom>
            </p:spPr>
          </p:pic>
          <p:pic>
            <p:nvPicPr>
              <p:cNvPr id="552" name="Picture 551"/>
              <p:cNvPicPr>
                <a:picLocks noChangeAspect="1"/>
              </p:cNvPicPr>
              <p:nvPr/>
            </p:nvPicPr>
            <p:blipFill>
              <a:blip r:embed="rId3"/>
              <a:stretch>
                <a:fillRect/>
              </a:stretch>
            </p:blipFill>
            <p:spPr>
              <a:xfrm>
                <a:off x="2425392" y="5421847"/>
                <a:ext cx="207202" cy="618052"/>
              </a:xfrm>
              <a:prstGeom prst="rect">
                <a:avLst/>
              </a:prstGeom>
            </p:spPr>
          </p:pic>
          <p:pic>
            <p:nvPicPr>
              <p:cNvPr id="553" name="Picture 552"/>
              <p:cNvPicPr>
                <a:picLocks noChangeAspect="1"/>
              </p:cNvPicPr>
              <p:nvPr/>
            </p:nvPicPr>
            <p:blipFill>
              <a:blip r:embed="rId3"/>
              <a:stretch>
                <a:fillRect/>
              </a:stretch>
            </p:blipFill>
            <p:spPr>
              <a:xfrm>
                <a:off x="2632594" y="5421847"/>
                <a:ext cx="207202" cy="618052"/>
              </a:xfrm>
              <a:prstGeom prst="rect">
                <a:avLst/>
              </a:prstGeom>
            </p:spPr>
          </p:pic>
          <p:pic>
            <p:nvPicPr>
              <p:cNvPr id="554" name="Picture 553"/>
              <p:cNvPicPr>
                <a:picLocks noChangeAspect="1"/>
              </p:cNvPicPr>
              <p:nvPr/>
            </p:nvPicPr>
            <p:blipFill>
              <a:blip r:embed="rId3"/>
              <a:stretch>
                <a:fillRect/>
              </a:stretch>
            </p:blipFill>
            <p:spPr>
              <a:xfrm>
                <a:off x="2838646" y="5421847"/>
                <a:ext cx="207202" cy="618052"/>
              </a:xfrm>
              <a:prstGeom prst="rect">
                <a:avLst/>
              </a:prstGeom>
            </p:spPr>
          </p:pic>
          <p:pic>
            <p:nvPicPr>
              <p:cNvPr id="555" name="Picture 554"/>
              <p:cNvPicPr>
                <a:picLocks noChangeAspect="1"/>
              </p:cNvPicPr>
              <p:nvPr/>
            </p:nvPicPr>
            <p:blipFill>
              <a:blip r:embed="rId3"/>
              <a:stretch>
                <a:fillRect/>
              </a:stretch>
            </p:blipFill>
            <p:spPr>
              <a:xfrm>
                <a:off x="3047220" y="5421847"/>
                <a:ext cx="207202" cy="618052"/>
              </a:xfrm>
              <a:prstGeom prst="rect">
                <a:avLst/>
              </a:prstGeom>
            </p:spPr>
          </p:pic>
          <p:pic>
            <p:nvPicPr>
              <p:cNvPr id="556" name="Picture 555"/>
              <p:cNvPicPr>
                <a:picLocks noChangeAspect="1"/>
              </p:cNvPicPr>
              <p:nvPr/>
            </p:nvPicPr>
            <p:blipFill>
              <a:blip r:embed="rId3"/>
              <a:stretch>
                <a:fillRect/>
              </a:stretch>
            </p:blipFill>
            <p:spPr>
              <a:xfrm>
                <a:off x="3253272" y="5421847"/>
                <a:ext cx="207202" cy="618052"/>
              </a:xfrm>
              <a:prstGeom prst="rect">
                <a:avLst/>
              </a:prstGeom>
            </p:spPr>
          </p:pic>
          <p:pic>
            <p:nvPicPr>
              <p:cNvPr id="557" name="Picture 556"/>
              <p:cNvPicPr>
                <a:picLocks noChangeAspect="1"/>
              </p:cNvPicPr>
              <p:nvPr/>
            </p:nvPicPr>
            <p:blipFill>
              <a:blip r:embed="rId3"/>
              <a:stretch>
                <a:fillRect/>
              </a:stretch>
            </p:blipFill>
            <p:spPr>
              <a:xfrm>
                <a:off x="3460474" y="5421847"/>
                <a:ext cx="207202" cy="618052"/>
              </a:xfrm>
              <a:prstGeom prst="rect">
                <a:avLst/>
              </a:prstGeom>
            </p:spPr>
          </p:pic>
          <p:pic>
            <p:nvPicPr>
              <p:cNvPr id="558" name="Picture 557"/>
              <p:cNvPicPr>
                <a:picLocks noChangeAspect="1"/>
              </p:cNvPicPr>
              <p:nvPr/>
            </p:nvPicPr>
            <p:blipFill>
              <a:blip r:embed="rId3"/>
              <a:stretch>
                <a:fillRect/>
              </a:stretch>
            </p:blipFill>
            <p:spPr>
              <a:xfrm>
                <a:off x="3666526" y="5421847"/>
                <a:ext cx="207202" cy="618052"/>
              </a:xfrm>
              <a:prstGeom prst="rect">
                <a:avLst/>
              </a:prstGeom>
            </p:spPr>
          </p:pic>
          <p:pic>
            <p:nvPicPr>
              <p:cNvPr id="559" name="Picture 558"/>
              <p:cNvPicPr>
                <a:picLocks noChangeAspect="1"/>
              </p:cNvPicPr>
              <p:nvPr/>
            </p:nvPicPr>
            <p:blipFill>
              <a:blip r:embed="rId3"/>
              <a:stretch>
                <a:fillRect/>
              </a:stretch>
            </p:blipFill>
            <p:spPr>
              <a:xfrm>
                <a:off x="3882537" y="5421847"/>
                <a:ext cx="207202" cy="618052"/>
              </a:xfrm>
              <a:prstGeom prst="rect">
                <a:avLst/>
              </a:prstGeom>
            </p:spPr>
          </p:pic>
          <p:pic>
            <p:nvPicPr>
              <p:cNvPr id="560" name="Picture 559"/>
              <p:cNvPicPr>
                <a:picLocks noChangeAspect="1"/>
              </p:cNvPicPr>
              <p:nvPr/>
            </p:nvPicPr>
            <p:blipFill>
              <a:blip r:embed="rId3"/>
              <a:stretch>
                <a:fillRect/>
              </a:stretch>
            </p:blipFill>
            <p:spPr>
              <a:xfrm>
                <a:off x="4088589" y="5421847"/>
                <a:ext cx="207202" cy="618052"/>
              </a:xfrm>
              <a:prstGeom prst="rect">
                <a:avLst/>
              </a:prstGeom>
            </p:spPr>
          </p:pic>
          <p:pic>
            <p:nvPicPr>
              <p:cNvPr id="561" name="Picture 560"/>
              <p:cNvPicPr>
                <a:picLocks noChangeAspect="1"/>
              </p:cNvPicPr>
              <p:nvPr/>
            </p:nvPicPr>
            <p:blipFill>
              <a:blip r:embed="rId3"/>
              <a:stretch>
                <a:fillRect/>
              </a:stretch>
            </p:blipFill>
            <p:spPr>
              <a:xfrm>
                <a:off x="4295791" y="5421847"/>
                <a:ext cx="207202" cy="618052"/>
              </a:xfrm>
              <a:prstGeom prst="rect">
                <a:avLst/>
              </a:prstGeom>
            </p:spPr>
          </p:pic>
          <p:pic>
            <p:nvPicPr>
              <p:cNvPr id="562" name="Picture 561"/>
              <p:cNvPicPr>
                <a:picLocks noChangeAspect="1"/>
              </p:cNvPicPr>
              <p:nvPr/>
            </p:nvPicPr>
            <p:blipFill>
              <a:blip r:embed="rId3"/>
              <a:stretch>
                <a:fillRect/>
              </a:stretch>
            </p:blipFill>
            <p:spPr>
              <a:xfrm>
                <a:off x="4501843" y="5421847"/>
                <a:ext cx="207202" cy="618052"/>
              </a:xfrm>
              <a:prstGeom prst="rect">
                <a:avLst/>
              </a:prstGeom>
            </p:spPr>
          </p:pic>
          <p:pic>
            <p:nvPicPr>
              <p:cNvPr id="563" name="Picture 562"/>
              <p:cNvPicPr>
                <a:picLocks noChangeAspect="1"/>
              </p:cNvPicPr>
              <p:nvPr/>
            </p:nvPicPr>
            <p:blipFill>
              <a:blip r:embed="rId3"/>
              <a:stretch>
                <a:fillRect/>
              </a:stretch>
            </p:blipFill>
            <p:spPr>
              <a:xfrm>
                <a:off x="4710417" y="5421847"/>
                <a:ext cx="207202" cy="618052"/>
              </a:xfrm>
              <a:prstGeom prst="rect">
                <a:avLst/>
              </a:prstGeom>
            </p:spPr>
          </p:pic>
          <p:pic>
            <p:nvPicPr>
              <p:cNvPr id="564" name="Picture 563"/>
              <p:cNvPicPr>
                <a:picLocks noChangeAspect="1"/>
              </p:cNvPicPr>
              <p:nvPr/>
            </p:nvPicPr>
            <p:blipFill>
              <a:blip r:embed="rId3"/>
              <a:stretch>
                <a:fillRect/>
              </a:stretch>
            </p:blipFill>
            <p:spPr>
              <a:xfrm>
                <a:off x="4916469" y="5421847"/>
                <a:ext cx="207202" cy="618052"/>
              </a:xfrm>
              <a:prstGeom prst="rect">
                <a:avLst/>
              </a:prstGeom>
            </p:spPr>
          </p:pic>
          <p:pic>
            <p:nvPicPr>
              <p:cNvPr id="565" name="Picture 564"/>
              <p:cNvPicPr>
                <a:picLocks noChangeAspect="1"/>
              </p:cNvPicPr>
              <p:nvPr/>
            </p:nvPicPr>
            <p:blipFill>
              <a:blip r:embed="rId3"/>
              <a:stretch>
                <a:fillRect/>
              </a:stretch>
            </p:blipFill>
            <p:spPr>
              <a:xfrm>
                <a:off x="5123671" y="5421847"/>
                <a:ext cx="207202" cy="618052"/>
              </a:xfrm>
              <a:prstGeom prst="rect">
                <a:avLst/>
              </a:prstGeom>
            </p:spPr>
          </p:pic>
          <p:pic>
            <p:nvPicPr>
              <p:cNvPr id="566" name="Picture 565"/>
              <p:cNvPicPr>
                <a:picLocks noChangeAspect="1"/>
              </p:cNvPicPr>
              <p:nvPr/>
            </p:nvPicPr>
            <p:blipFill>
              <a:blip r:embed="rId3"/>
              <a:stretch>
                <a:fillRect/>
              </a:stretch>
            </p:blipFill>
            <p:spPr>
              <a:xfrm>
                <a:off x="5329723" y="5421847"/>
                <a:ext cx="207202" cy="618052"/>
              </a:xfrm>
              <a:prstGeom prst="rect">
                <a:avLst/>
              </a:prstGeom>
            </p:spPr>
          </p:pic>
          <p:pic>
            <p:nvPicPr>
              <p:cNvPr id="567" name="Picture 566"/>
              <p:cNvPicPr>
                <a:picLocks noChangeAspect="1"/>
              </p:cNvPicPr>
              <p:nvPr/>
            </p:nvPicPr>
            <p:blipFill>
              <a:blip r:embed="rId3"/>
              <a:stretch>
                <a:fillRect/>
              </a:stretch>
            </p:blipFill>
            <p:spPr>
              <a:xfrm>
                <a:off x="5533878" y="5421847"/>
                <a:ext cx="207202" cy="618052"/>
              </a:xfrm>
              <a:prstGeom prst="rect">
                <a:avLst/>
              </a:prstGeom>
            </p:spPr>
          </p:pic>
          <p:pic>
            <p:nvPicPr>
              <p:cNvPr id="568" name="Picture 567"/>
              <p:cNvPicPr>
                <a:picLocks noChangeAspect="1"/>
              </p:cNvPicPr>
              <p:nvPr/>
            </p:nvPicPr>
            <p:blipFill>
              <a:blip r:embed="rId3"/>
              <a:stretch>
                <a:fillRect/>
              </a:stretch>
            </p:blipFill>
            <p:spPr>
              <a:xfrm>
                <a:off x="5739930" y="5421847"/>
                <a:ext cx="207202" cy="618052"/>
              </a:xfrm>
              <a:prstGeom prst="rect">
                <a:avLst/>
              </a:prstGeom>
            </p:spPr>
          </p:pic>
          <p:pic>
            <p:nvPicPr>
              <p:cNvPr id="569" name="Picture 568"/>
              <p:cNvPicPr>
                <a:picLocks noChangeAspect="1"/>
              </p:cNvPicPr>
              <p:nvPr/>
            </p:nvPicPr>
            <p:blipFill>
              <a:blip r:embed="rId3"/>
              <a:stretch>
                <a:fillRect/>
              </a:stretch>
            </p:blipFill>
            <p:spPr>
              <a:xfrm>
                <a:off x="5947132" y="5421847"/>
                <a:ext cx="207202" cy="618052"/>
              </a:xfrm>
              <a:prstGeom prst="rect">
                <a:avLst/>
              </a:prstGeom>
            </p:spPr>
          </p:pic>
          <p:pic>
            <p:nvPicPr>
              <p:cNvPr id="570" name="Picture 569"/>
              <p:cNvPicPr>
                <a:picLocks noChangeAspect="1"/>
              </p:cNvPicPr>
              <p:nvPr/>
            </p:nvPicPr>
            <p:blipFill>
              <a:blip r:embed="rId3"/>
              <a:stretch>
                <a:fillRect/>
              </a:stretch>
            </p:blipFill>
            <p:spPr>
              <a:xfrm>
                <a:off x="6153184" y="5421847"/>
                <a:ext cx="207202" cy="618052"/>
              </a:xfrm>
              <a:prstGeom prst="rect">
                <a:avLst/>
              </a:prstGeom>
            </p:spPr>
          </p:pic>
          <p:pic>
            <p:nvPicPr>
              <p:cNvPr id="571" name="Picture 570"/>
              <p:cNvPicPr>
                <a:picLocks noChangeAspect="1"/>
              </p:cNvPicPr>
              <p:nvPr/>
            </p:nvPicPr>
            <p:blipFill>
              <a:blip r:embed="rId3"/>
              <a:stretch>
                <a:fillRect/>
              </a:stretch>
            </p:blipFill>
            <p:spPr>
              <a:xfrm>
                <a:off x="6361758" y="5421847"/>
                <a:ext cx="207202" cy="618052"/>
              </a:xfrm>
              <a:prstGeom prst="rect">
                <a:avLst/>
              </a:prstGeom>
            </p:spPr>
          </p:pic>
          <p:pic>
            <p:nvPicPr>
              <p:cNvPr id="572" name="Picture 571"/>
              <p:cNvPicPr>
                <a:picLocks noChangeAspect="1"/>
              </p:cNvPicPr>
              <p:nvPr/>
            </p:nvPicPr>
            <p:blipFill>
              <a:blip r:embed="rId3"/>
              <a:stretch>
                <a:fillRect/>
              </a:stretch>
            </p:blipFill>
            <p:spPr>
              <a:xfrm>
                <a:off x="6567810" y="5421847"/>
                <a:ext cx="207202" cy="618052"/>
              </a:xfrm>
              <a:prstGeom prst="rect">
                <a:avLst/>
              </a:prstGeom>
            </p:spPr>
          </p:pic>
          <p:pic>
            <p:nvPicPr>
              <p:cNvPr id="573" name="Picture 572"/>
              <p:cNvPicPr>
                <a:picLocks noChangeAspect="1"/>
              </p:cNvPicPr>
              <p:nvPr/>
            </p:nvPicPr>
            <p:blipFill>
              <a:blip r:embed="rId3"/>
              <a:stretch>
                <a:fillRect/>
              </a:stretch>
            </p:blipFill>
            <p:spPr>
              <a:xfrm>
                <a:off x="6775012" y="5421847"/>
                <a:ext cx="207202" cy="618052"/>
              </a:xfrm>
              <a:prstGeom prst="rect">
                <a:avLst/>
              </a:prstGeom>
            </p:spPr>
          </p:pic>
          <p:pic>
            <p:nvPicPr>
              <p:cNvPr id="574" name="Picture 573"/>
              <p:cNvPicPr>
                <a:picLocks noChangeAspect="1"/>
              </p:cNvPicPr>
              <p:nvPr/>
            </p:nvPicPr>
            <p:blipFill>
              <a:blip r:embed="rId3"/>
              <a:stretch>
                <a:fillRect/>
              </a:stretch>
            </p:blipFill>
            <p:spPr>
              <a:xfrm>
                <a:off x="6981064" y="5421847"/>
                <a:ext cx="207202" cy="618052"/>
              </a:xfrm>
              <a:prstGeom prst="rect">
                <a:avLst/>
              </a:prstGeom>
            </p:spPr>
          </p:pic>
          <p:pic>
            <p:nvPicPr>
              <p:cNvPr id="575" name="Picture 574"/>
              <p:cNvPicPr>
                <a:picLocks noChangeAspect="1"/>
              </p:cNvPicPr>
              <p:nvPr/>
            </p:nvPicPr>
            <p:blipFill>
              <a:blip r:embed="rId3"/>
              <a:stretch>
                <a:fillRect/>
              </a:stretch>
            </p:blipFill>
            <p:spPr>
              <a:xfrm>
                <a:off x="7197075" y="5421847"/>
                <a:ext cx="207202" cy="618052"/>
              </a:xfrm>
              <a:prstGeom prst="rect">
                <a:avLst/>
              </a:prstGeom>
            </p:spPr>
          </p:pic>
          <p:pic>
            <p:nvPicPr>
              <p:cNvPr id="576" name="Picture 575"/>
              <p:cNvPicPr>
                <a:picLocks noChangeAspect="1"/>
              </p:cNvPicPr>
              <p:nvPr/>
            </p:nvPicPr>
            <p:blipFill>
              <a:blip r:embed="rId3"/>
              <a:stretch>
                <a:fillRect/>
              </a:stretch>
            </p:blipFill>
            <p:spPr>
              <a:xfrm>
                <a:off x="7403127" y="5421847"/>
                <a:ext cx="207202" cy="618052"/>
              </a:xfrm>
              <a:prstGeom prst="rect">
                <a:avLst/>
              </a:prstGeom>
            </p:spPr>
          </p:pic>
          <p:pic>
            <p:nvPicPr>
              <p:cNvPr id="577" name="Picture 576"/>
              <p:cNvPicPr>
                <a:picLocks noChangeAspect="1"/>
              </p:cNvPicPr>
              <p:nvPr/>
            </p:nvPicPr>
            <p:blipFill>
              <a:blip r:embed="rId3"/>
              <a:stretch>
                <a:fillRect/>
              </a:stretch>
            </p:blipFill>
            <p:spPr>
              <a:xfrm>
                <a:off x="7610329" y="5421847"/>
                <a:ext cx="207202" cy="618052"/>
              </a:xfrm>
              <a:prstGeom prst="rect">
                <a:avLst/>
              </a:prstGeom>
            </p:spPr>
          </p:pic>
          <p:pic>
            <p:nvPicPr>
              <p:cNvPr id="578" name="Picture 577"/>
              <p:cNvPicPr>
                <a:picLocks noChangeAspect="1"/>
              </p:cNvPicPr>
              <p:nvPr/>
            </p:nvPicPr>
            <p:blipFill>
              <a:blip r:embed="rId3"/>
              <a:stretch>
                <a:fillRect/>
              </a:stretch>
            </p:blipFill>
            <p:spPr>
              <a:xfrm>
                <a:off x="7816381" y="5421847"/>
                <a:ext cx="207202" cy="618052"/>
              </a:xfrm>
              <a:prstGeom prst="rect">
                <a:avLst/>
              </a:prstGeom>
            </p:spPr>
          </p:pic>
          <p:pic>
            <p:nvPicPr>
              <p:cNvPr id="579" name="Picture 578"/>
              <p:cNvPicPr>
                <a:picLocks noChangeAspect="1"/>
              </p:cNvPicPr>
              <p:nvPr/>
            </p:nvPicPr>
            <p:blipFill>
              <a:blip r:embed="rId3"/>
              <a:stretch>
                <a:fillRect/>
              </a:stretch>
            </p:blipFill>
            <p:spPr>
              <a:xfrm>
                <a:off x="8024955" y="5421847"/>
                <a:ext cx="207202" cy="618052"/>
              </a:xfrm>
              <a:prstGeom prst="rect">
                <a:avLst/>
              </a:prstGeom>
            </p:spPr>
          </p:pic>
          <p:pic>
            <p:nvPicPr>
              <p:cNvPr id="580" name="Picture 579"/>
              <p:cNvPicPr>
                <a:picLocks noChangeAspect="1"/>
              </p:cNvPicPr>
              <p:nvPr/>
            </p:nvPicPr>
            <p:blipFill>
              <a:blip r:embed="rId3"/>
              <a:stretch>
                <a:fillRect/>
              </a:stretch>
            </p:blipFill>
            <p:spPr>
              <a:xfrm>
                <a:off x="8231007" y="5421847"/>
                <a:ext cx="207202" cy="618052"/>
              </a:xfrm>
              <a:prstGeom prst="rect">
                <a:avLst/>
              </a:prstGeom>
            </p:spPr>
          </p:pic>
          <p:pic>
            <p:nvPicPr>
              <p:cNvPr id="581" name="Picture 580"/>
              <p:cNvPicPr>
                <a:picLocks noChangeAspect="1"/>
              </p:cNvPicPr>
              <p:nvPr/>
            </p:nvPicPr>
            <p:blipFill>
              <a:blip r:embed="rId3"/>
              <a:stretch>
                <a:fillRect/>
              </a:stretch>
            </p:blipFill>
            <p:spPr>
              <a:xfrm>
                <a:off x="8438209" y="5421847"/>
                <a:ext cx="207202" cy="618052"/>
              </a:xfrm>
              <a:prstGeom prst="rect">
                <a:avLst/>
              </a:prstGeom>
            </p:spPr>
          </p:pic>
          <p:pic>
            <p:nvPicPr>
              <p:cNvPr id="582" name="Picture 581"/>
              <p:cNvPicPr>
                <a:picLocks noChangeAspect="1"/>
              </p:cNvPicPr>
              <p:nvPr/>
            </p:nvPicPr>
            <p:blipFill>
              <a:blip r:embed="rId3"/>
              <a:stretch>
                <a:fillRect/>
              </a:stretch>
            </p:blipFill>
            <p:spPr>
              <a:xfrm>
                <a:off x="8644261" y="5421847"/>
                <a:ext cx="207202" cy="618052"/>
              </a:xfrm>
              <a:prstGeom prst="rect">
                <a:avLst/>
              </a:prstGeom>
            </p:spPr>
          </p:pic>
        </p:grpSp>
      </p:grpSp>
      <p:grpSp>
        <p:nvGrpSpPr>
          <p:cNvPr id="586" name="Group 585"/>
          <p:cNvGrpSpPr/>
          <p:nvPr/>
        </p:nvGrpSpPr>
        <p:grpSpPr>
          <a:xfrm>
            <a:off x="512172" y="2536561"/>
            <a:ext cx="6686348" cy="653377"/>
            <a:chOff x="1158634" y="2927458"/>
            <a:chExt cx="6686348" cy="653377"/>
          </a:xfrm>
        </p:grpSpPr>
        <p:sp>
          <p:nvSpPr>
            <p:cNvPr id="587" name="Rectangle 586"/>
            <p:cNvSpPr/>
            <p:nvPr/>
          </p:nvSpPr>
          <p:spPr>
            <a:xfrm>
              <a:off x="1158634" y="2927458"/>
              <a:ext cx="6686348" cy="653377"/>
            </a:xfrm>
            <a:prstGeom prst="rect">
              <a:avLst/>
            </a:prstGeom>
            <a:solidFill>
              <a:schemeClr val="bg2">
                <a:lumMod val="20000"/>
                <a:lumOff val="80000"/>
              </a:schemeClr>
            </a:solidFill>
            <a:ln>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88" name="Group 587"/>
            <p:cNvGrpSpPr/>
            <p:nvPr/>
          </p:nvGrpSpPr>
          <p:grpSpPr>
            <a:xfrm>
              <a:off x="1195288" y="2981082"/>
              <a:ext cx="6632123" cy="598356"/>
              <a:chOff x="2219340" y="5421847"/>
              <a:chExt cx="6632123" cy="618052"/>
            </a:xfrm>
          </p:grpSpPr>
          <p:pic>
            <p:nvPicPr>
              <p:cNvPr id="589" name="Picture 588"/>
              <p:cNvPicPr>
                <a:picLocks noChangeAspect="1"/>
              </p:cNvPicPr>
              <p:nvPr/>
            </p:nvPicPr>
            <p:blipFill>
              <a:blip r:embed="rId3"/>
              <a:stretch>
                <a:fillRect/>
              </a:stretch>
            </p:blipFill>
            <p:spPr>
              <a:xfrm>
                <a:off x="2219340" y="5421847"/>
                <a:ext cx="207202" cy="618052"/>
              </a:xfrm>
              <a:prstGeom prst="rect">
                <a:avLst/>
              </a:prstGeom>
            </p:spPr>
          </p:pic>
          <p:pic>
            <p:nvPicPr>
              <p:cNvPr id="590" name="Picture 589"/>
              <p:cNvPicPr>
                <a:picLocks noChangeAspect="1"/>
              </p:cNvPicPr>
              <p:nvPr/>
            </p:nvPicPr>
            <p:blipFill>
              <a:blip r:embed="rId3"/>
              <a:stretch>
                <a:fillRect/>
              </a:stretch>
            </p:blipFill>
            <p:spPr>
              <a:xfrm>
                <a:off x="2425392" y="5421847"/>
                <a:ext cx="207202" cy="618052"/>
              </a:xfrm>
              <a:prstGeom prst="rect">
                <a:avLst/>
              </a:prstGeom>
            </p:spPr>
          </p:pic>
          <p:pic>
            <p:nvPicPr>
              <p:cNvPr id="591" name="Picture 590"/>
              <p:cNvPicPr>
                <a:picLocks noChangeAspect="1"/>
              </p:cNvPicPr>
              <p:nvPr/>
            </p:nvPicPr>
            <p:blipFill>
              <a:blip r:embed="rId3"/>
              <a:stretch>
                <a:fillRect/>
              </a:stretch>
            </p:blipFill>
            <p:spPr>
              <a:xfrm>
                <a:off x="2632594" y="5421847"/>
                <a:ext cx="207202" cy="618052"/>
              </a:xfrm>
              <a:prstGeom prst="rect">
                <a:avLst/>
              </a:prstGeom>
            </p:spPr>
          </p:pic>
          <p:pic>
            <p:nvPicPr>
              <p:cNvPr id="592" name="Picture 591"/>
              <p:cNvPicPr>
                <a:picLocks noChangeAspect="1"/>
              </p:cNvPicPr>
              <p:nvPr/>
            </p:nvPicPr>
            <p:blipFill>
              <a:blip r:embed="rId3"/>
              <a:stretch>
                <a:fillRect/>
              </a:stretch>
            </p:blipFill>
            <p:spPr>
              <a:xfrm>
                <a:off x="2838646" y="5421847"/>
                <a:ext cx="207202" cy="618052"/>
              </a:xfrm>
              <a:prstGeom prst="rect">
                <a:avLst/>
              </a:prstGeom>
            </p:spPr>
          </p:pic>
          <p:pic>
            <p:nvPicPr>
              <p:cNvPr id="593" name="Picture 592"/>
              <p:cNvPicPr>
                <a:picLocks noChangeAspect="1"/>
              </p:cNvPicPr>
              <p:nvPr/>
            </p:nvPicPr>
            <p:blipFill>
              <a:blip r:embed="rId3"/>
              <a:stretch>
                <a:fillRect/>
              </a:stretch>
            </p:blipFill>
            <p:spPr>
              <a:xfrm>
                <a:off x="3047220" y="5421847"/>
                <a:ext cx="207202" cy="618052"/>
              </a:xfrm>
              <a:prstGeom prst="rect">
                <a:avLst/>
              </a:prstGeom>
            </p:spPr>
          </p:pic>
          <p:pic>
            <p:nvPicPr>
              <p:cNvPr id="594" name="Picture 593"/>
              <p:cNvPicPr>
                <a:picLocks noChangeAspect="1"/>
              </p:cNvPicPr>
              <p:nvPr/>
            </p:nvPicPr>
            <p:blipFill>
              <a:blip r:embed="rId3"/>
              <a:stretch>
                <a:fillRect/>
              </a:stretch>
            </p:blipFill>
            <p:spPr>
              <a:xfrm>
                <a:off x="3253272" y="5421847"/>
                <a:ext cx="207202" cy="618052"/>
              </a:xfrm>
              <a:prstGeom prst="rect">
                <a:avLst/>
              </a:prstGeom>
            </p:spPr>
          </p:pic>
          <p:pic>
            <p:nvPicPr>
              <p:cNvPr id="595" name="Picture 594"/>
              <p:cNvPicPr>
                <a:picLocks noChangeAspect="1"/>
              </p:cNvPicPr>
              <p:nvPr/>
            </p:nvPicPr>
            <p:blipFill>
              <a:blip r:embed="rId3"/>
              <a:stretch>
                <a:fillRect/>
              </a:stretch>
            </p:blipFill>
            <p:spPr>
              <a:xfrm>
                <a:off x="3460474" y="5421847"/>
                <a:ext cx="207202" cy="618052"/>
              </a:xfrm>
              <a:prstGeom prst="rect">
                <a:avLst/>
              </a:prstGeom>
            </p:spPr>
          </p:pic>
          <p:pic>
            <p:nvPicPr>
              <p:cNvPr id="596" name="Picture 595"/>
              <p:cNvPicPr>
                <a:picLocks noChangeAspect="1"/>
              </p:cNvPicPr>
              <p:nvPr/>
            </p:nvPicPr>
            <p:blipFill>
              <a:blip r:embed="rId3"/>
              <a:stretch>
                <a:fillRect/>
              </a:stretch>
            </p:blipFill>
            <p:spPr>
              <a:xfrm>
                <a:off x="3666526" y="5421847"/>
                <a:ext cx="207202" cy="618052"/>
              </a:xfrm>
              <a:prstGeom prst="rect">
                <a:avLst/>
              </a:prstGeom>
            </p:spPr>
          </p:pic>
          <p:pic>
            <p:nvPicPr>
              <p:cNvPr id="597" name="Picture 596"/>
              <p:cNvPicPr>
                <a:picLocks noChangeAspect="1"/>
              </p:cNvPicPr>
              <p:nvPr/>
            </p:nvPicPr>
            <p:blipFill>
              <a:blip r:embed="rId3"/>
              <a:stretch>
                <a:fillRect/>
              </a:stretch>
            </p:blipFill>
            <p:spPr>
              <a:xfrm>
                <a:off x="3882537" y="5421847"/>
                <a:ext cx="207202" cy="618052"/>
              </a:xfrm>
              <a:prstGeom prst="rect">
                <a:avLst/>
              </a:prstGeom>
            </p:spPr>
          </p:pic>
          <p:pic>
            <p:nvPicPr>
              <p:cNvPr id="598" name="Picture 597"/>
              <p:cNvPicPr>
                <a:picLocks noChangeAspect="1"/>
              </p:cNvPicPr>
              <p:nvPr/>
            </p:nvPicPr>
            <p:blipFill>
              <a:blip r:embed="rId3"/>
              <a:stretch>
                <a:fillRect/>
              </a:stretch>
            </p:blipFill>
            <p:spPr>
              <a:xfrm>
                <a:off x="4088589" y="5421847"/>
                <a:ext cx="207202" cy="618052"/>
              </a:xfrm>
              <a:prstGeom prst="rect">
                <a:avLst/>
              </a:prstGeom>
            </p:spPr>
          </p:pic>
          <p:pic>
            <p:nvPicPr>
              <p:cNvPr id="599" name="Picture 598"/>
              <p:cNvPicPr>
                <a:picLocks noChangeAspect="1"/>
              </p:cNvPicPr>
              <p:nvPr/>
            </p:nvPicPr>
            <p:blipFill>
              <a:blip r:embed="rId3"/>
              <a:stretch>
                <a:fillRect/>
              </a:stretch>
            </p:blipFill>
            <p:spPr>
              <a:xfrm>
                <a:off x="4295791" y="5421847"/>
                <a:ext cx="207202" cy="618052"/>
              </a:xfrm>
              <a:prstGeom prst="rect">
                <a:avLst/>
              </a:prstGeom>
            </p:spPr>
          </p:pic>
          <p:pic>
            <p:nvPicPr>
              <p:cNvPr id="600" name="Picture 599"/>
              <p:cNvPicPr>
                <a:picLocks noChangeAspect="1"/>
              </p:cNvPicPr>
              <p:nvPr/>
            </p:nvPicPr>
            <p:blipFill>
              <a:blip r:embed="rId3"/>
              <a:stretch>
                <a:fillRect/>
              </a:stretch>
            </p:blipFill>
            <p:spPr>
              <a:xfrm>
                <a:off x="4501843" y="5421847"/>
                <a:ext cx="207202" cy="618052"/>
              </a:xfrm>
              <a:prstGeom prst="rect">
                <a:avLst/>
              </a:prstGeom>
            </p:spPr>
          </p:pic>
          <p:pic>
            <p:nvPicPr>
              <p:cNvPr id="601" name="Picture 600"/>
              <p:cNvPicPr>
                <a:picLocks noChangeAspect="1"/>
              </p:cNvPicPr>
              <p:nvPr/>
            </p:nvPicPr>
            <p:blipFill>
              <a:blip r:embed="rId3"/>
              <a:stretch>
                <a:fillRect/>
              </a:stretch>
            </p:blipFill>
            <p:spPr>
              <a:xfrm>
                <a:off x="4710417" y="5421847"/>
                <a:ext cx="207202" cy="618052"/>
              </a:xfrm>
              <a:prstGeom prst="rect">
                <a:avLst/>
              </a:prstGeom>
            </p:spPr>
          </p:pic>
          <p:pic>
            <p:nvPicPr>
              <p:cNvPr id="602" name="Picture 601"/>
              <p:cNvPicPr>
                <a:picLocks noChangeAspect="1"/>
              </p:cNvPicPr>
              <p:nvPr/>
            </p:nvPicPr>
            <p:blipFill>
              <a:blip r:embed="rId3"/>
              <a:stretch>
                <a:fillRect/>
              </a:stretch>
            </p:blipFill>
            <p:spPr>
              <a:xfrm>
                <a:off x="4916469" y="5421847"/>
                <a:ext cx="207202" cy="618052"/>
              </a:xfrm>
              <a:prstGeom prst="rect">
                <a:avLst/>
              </a:prstGeom>
            </p:spPr>
          </p:pic>
          <p:pic>
            <p:nvPicPr>
              <p:cNvPr id="603" name="Picture 602"/>
              <p:cNvPicPr>
                <a:picLocks noChangeAspect="1"/>
              </p:cNvPicPr>
              <p:nvPr/>
            </p:nvPicPr>
            <p:blipFill>
              <a:blip r:embed="rId3"/>
              <a:stretch>
                <a:fillRect/>
              </a:stretch>
            </p:blipFill>
            <p:spPr>
              <a:xfrm>
                <a:off x="5123671" y="5421847"/>
                <a:ext cx="207202" cy="618052"/>
              </a:xfrm>
              <a:prstGeom prst="rect">
                <a:avLst/>
              </a:prstGeom>
            </p:spPr>
          </p:pic>
          <p:pic>
            <p:nvPicPr>
              <p:cNvPr id="604" name="Picture 603"/>
              <p:cNvPicPr>
                <a:picLocks noChangeAspect="1"/>
              </p:cNvPicPr>
              <p:nvPr/>
            </p:nvPicPr>
            <p:blipFill>
              <a:blip r:embed="rId3"/>
              <a:stretch>
                <a:fillRect/>
              </a:stretch>
            </p:blipFill>
            <p:spPr>
              <a:xfrm>
                <a:off x="5329723" y="5421847"/>
                <a:ext cx="207202" cy="618052"/>
              </a:xfrm>
              <a:prstGeom prst="rect">
                <a:avLst/>
              </a:prstGeom>
            </p:spPr>
          </p:pic>
          <p:pic>
            <p:nvPicPr>
              <p:cNvPr id="605" name="Picture 604"/>
              <p:cNvPicPr>
                <a:picLocks noChangeAspect="1"/>
              </p:cNvPicPr>
              <p:nvPr/>
            </p:nvPicPr>
            <p:blipFill>
              <a:blip r:embed="rId3"/>
              <a:stretch>
                <a:fillRect/>
              </a:stretch>
            </p:blipFill>
            <p:spPr>
              <a:xfrm>
                <a:off x="5533878" y="5421847"/>
                <a:ext cx="207202" cy="618052"/>
              </a:xfrm>
              <a:prstGeom prst="rect">
                <a:avLst/>
              </a:prstGeom>
            </p:spPr>
          </p:pic>
          <p:pic>
            <p:nvPicPr>
              <p:cNvPr id="606" name="Picture 605"/>
              <p:cNvPicPr>
                <a:picLocks noChangeAspect="1"/>
              </p:cNvPicPr>
              <p:nvPr/>
            </p:nvPicPr>
            <p:blipFill>
              <a:blip r:embed="rId3"/>
              <a:stretch>
                <a:fillRect/>
              </a:stretch>
            </p:blipFill>
            <p:spPr>
              <a:xfrm>
                <a:off x="5739930" y="5421847"/>
                <a:ext cx="207202" cy="618052"/>
              </a:xfrm>
              <a:prstGeom prst="rect">
                <a:avLst/>
              </a:prstGeom>
            </p:spPr>
          </p:pic>
          <p:pic>
            <p:nvPicPr>
              <p:cNvPr id="607" name="Picture 606"/>
              <p:cNvPicPr>
                <a:picLocks noChangeAspect="1"/>
              </p:cNvPicPr>
              <p:nvPr/>
            </p:nvPicPr>
            <p:blipFill>
              <a:blip r:embed="rId3"/>
              <a:stretch>
                <a:fillRect/>
              </a:stretch>
            </p:blipFill>
            <p:spPr>
              <a:xfrm>
                <a:off x="5947132" y="5421847"/>
                <a:ext cx="207202" cy="618052"/>
              </a:xfrm>
              <a:prstGeom prst="rect">
                <a:avLst/>
              </a:prstGeom>
            </p:spPr>
          </p:pic>
          <p:pic>
            <p:nvPicPr>
              <p:cNvPr id="608" name="Picture 607"/>
              <p:cNvPicPr>
                <a:picLocks noChangeAspect="1"/>
              </p:cNvPicPr>
              <p:nvPr/>
            </p:nvPicPr>
            <p:blipFill>
              <a:blip r:embed="rId3"/>
              <a:stretch>
                <a:fillRect/>
              </a:stretch>
            </p:blipFill>
            <p:spPr>
              <a:xfrm>
                <a:off x="6153184" y="5421847"/>
                <a:ext cx="207202" cy="618052"/>
              </a:xfrm>
              <a:prstGeom prst="rect">
                <a:avLst/>
              </a:prstGeom>
            </p:spPr>
          </p:pic>
          <p:pic>
            <p:nvPicPr>
              <p:cNvPr id="609" name="Picture 608"/>
              <p:cNvPicPr>
                <a:picLocks noChangeAspect="1"/>
              </p:cNvPicPr>
              <p:nvPr/>
            </p:nvPicPr>
            <p:blipFill>
              <a:blip r:embed="rId3"/>
              <a:stretch>
                <a:fillRect/>
              </a:stretch>
            </p:blipFill>
            <p:spPr>
              <a:xfrm>
                <a:off x="6361758" y="5421847"/>
                <a:ext cx="207202" cy="618052"/>
              </a:xfrm>
              <a:prstGeom prst="rect">
                <a:avLst/>
              </a:prstGeom>
            </p:spPr>
          </p:pic>
          <p:pic>
            <p:nvPicPr>
              <p:cNvPr id="610" name="Picture 609"/>
              <p:cNvPicPr>
                <a:picLocks noChangeAspect="1"/>
              </p:cNvPicPr>
              <p:nvPr/>
            </p:nvPicPr>
            <p:blipFill>
              <a:blip r:embed="rId3"/>
              <a:stretch>
                <a:fillRect/>
              </a:stretch>
            </p:blipFill>
            <p:spPr>
              <a:xfrm>
                <a:off x="6567810" y="5421847"/>
                <a:ext cx="207202" cy="618052"/>
              </a:xfrm>
              <a:prstGeom prst="rect">
                <a:avLst/>
              </a:prstGeom>
            </p:spPr>
          </p:pic>
          <p:pic>
            <p:nvPicPr>
              <p:cNvPr id="611" name="Picture 610"/>
              <p:cNvPicPr>
                <a:picLocks noChangeAspect="1"/>
              </p:cNvPicPr>
              <p:nvPr/>
            </p:nvPicPr>
            <p:blipFill>
              <a:blip r:embed="rId3"/>
              <a:stretch>
                <a:fillRect/>
              </a:stretch>
            </p:blipFill>
            <p:spPr>
              <a:xfrm>
                <a:off x="6775012" y="5421847"/>
                <a:ext cx="207202" cy="618052"/>
              </a:xfrm>
              <a:prstGeom prst="rect">
                <a:avLst/>
              </a:prstGeom>
            </p:spPr>
          </p:pic>
          <p:pic>
            <p:nvPicPr>
              <p:cNvPr id="612" name="Picture 611"/>
              <p:cNvPicPr>
                <a:picLocks noChangeAspect="1"/>
              </p:cNvPicPr>
              <p:nvPr/>
            </p:nvPicPr>
            <p:blipFill>
              <a:blip r:embed="rId3"/>
              <a:stretch>
                <a:fillRect/>
              </a:stretch>
            </p:blipFill>
            <p:spPr>
              <a:xfrm>
                <a:off x="6981064" y="5421847"/>
                <a:ext cx="207202" cy="618052"/>
              </a:xfrm>
              <a:prstGeom prst="rect">
                <a:avLst/>
              </a:prstGeom>
            </p:spPr>
          </p:pic>
          <p:pic>
            <p:nvPicPr>
              <p:cNvPr id="613" name="Picture 612"/>
              <p:cNvPicPr>
                <a:picLocks noChangeAspect="1"/>
              </p:cNvPicPr>
              <p:nvPr/>
            </p:nvPicPr>
            <p:blipFill>
              <a:blip r:embed="rId3"/>
              <a:stretch>
                <a:fillRect/>
              </a:stretch>
            </p:blipFill>
            <p:spPr>
              <a:xfrm>
                <a:off x="7197075" y="5421847"/>
                <a:ext cx="207202" cy="618052"/>
              </a:xfrm>
              <a:prstGeom prst="rect">
                <a:avLst/>
              </a:prstGeom>
            </p:spPr>
          </p:pic>
          <p:pic>
            <p:nvPicPr>
              <p:cNvPr id="614" name="Picture 613"/>
              <p:cNvPicPr>
                <a:picLocks noChangeAspect="1"/>
              </p:cNvPicPr>
              <p:nvPr/>
            </p:nvPicPr>
            <p:blipFill>
              <a:blip r:embed="rId3"/>
              <a:stretch>
                <a:fillRect/>
              </a:stretch>
            </p:blipFill>
            <p:spPr>
              <a:xfrm>
                <a:off x="7403127" y="5421847"/>
                <a:ext cx="207202" cy="618052"/>
              </a:xfrm>
              <a:prstGeom prst="rect">
                <a:avLst/>
              </a:prstGeom>
            </p:spPr>
          </p:pic>
          <p:pic>
            <p:nvPicPr>
              <p:cNvPr id="615" name="Picture 614"/>
              <p:cNvPicPr>
                <a:picLocks noChangeAspect="1"/>
              </p:cNvPicPr>
              <p:nvPr/>
            </p:nvPicPr>
            <p:blipFill>
              <a:blip r:embed="rId3"/>
              <a:stretch>
                <a:fillRect/>
              </a:stretch>
            </p:blipFill>
            <p:spPr>
              <a:xfrm>
                <a:off x="7610329" y="5421847"/>
                <a:ext cx="207202" cy="618052"/>
              </a:xfrm>
              <a:prstGeom prst="rect">
                <a:avLst/>
              </a:prstGeom>
            </p:spPr>
          </p:pic>
          <p:pic>
            <p:nvPicPr>
              <p:cNvPr id="616" name="Picture 615"/>
              <p:cNvPicPr>
                <a:picLocks noChangeAspect="1"/>
              </p:cNvPicPr>
              <p:nvPr/>
            </p:nvPicPr>
            <p:blipFill>
              <a:blip r:embed="rId3"/>
              <a:stretch>
                <a:fillRect/>
              </a:stretch>
            </p:blipFill>
            <p:spPr>
              <a:xfrm>
                <a:off x="7816381" y="5421847"/>
                <a:ext cx="207202" cy="618052"/>
              </a:xfrm>
              <a:prstGeom prst="rect">
                <a:avLst/>
              </a:prstGeom>
            </p:spPr>
          </p:pic>
          <p:pic>
            <p:nvPicPr>
              <p:cNvPr id="617" name="Picture 616"/>
              <p:cNvPicPr>
                <a:picLocks noChangeAspect="1"/>
              </p:cNvPicPr>
              <p:nvPr/>
            </p:nvPicPr>
            <p:blipFill>
              <a:blip r:embed="rId3"/>
              <a:stretch>
                <a:fillRect/>
              </a:stretch>
            </p:blipFill>
            <p:spPr>
              <a:xfrm>
                <a:off x="8024955" y="5421847"/>
                <a:ext cx="207202" cy="618052"/>
              </a:xfrm>
              <a:prstGeom prst="rect">
                <a:avLst/>
              </a:prstGeom>
            </p:spPr>
          </p:pic>
          <p:pic>
            <p:nvPicPr>
              <p:cNvPr id="618" name="Picture 617"/>
              <p:cNvPicPr>
                <a:picLocks noChangeAspect="1"/>
              </p:cNvPicPr>
              <p:nvPr/>
            </p:nvPicPr>
            <p:blipFill>
              <a:blip r:embed="rId3"/>
              <a:stretch>
                <a:fillRect/>
              </a:stretch>
            </p:blipFill>
            <p:spPr>
              <a:xfrm>
                <a:off x="8231007" y="5421847"/>
                <a:ext cx="207202" cy="618052"/>
              </a:xfrm>
              <a:prstGeom prst="rect">
                <a:avLst/>
              </a:prstGeom>
            </p:spPr>
          </p:pic>
          <p:pic>
            <p:nvPicPr>
              <p:cNvPr id="619" name="Picture 618"/>
              <p:cNvPicPr>
                <a:picLocks noChangeAspect="1"/>
              </p:cNvPicPr>
              <p:nvPr/>
            </p:nvPicPr>
            <p:blipFill>
              <a:blip r:embed="rId3"/>
              <a:stretch>
                <a:fillRect/>
              </a:stretch>
            </p:blipFill>
            <p:spPr>
              <a:xfrm>
                <a:off x="8438209" y="5421847"/>
                <a:ext cx="207202" cy="618052"/>
              </a:xfrm>
              <a:prstGeom prst="rect">
                <a:avLst/>
              </a:prstGeom>
            </p:spPr>
          </p:pic>
          <p:pic>
            <p:nvPicPr>
              <p:cNvPr id="620" name="Picture 619"/>
              <p:cNvPicPr>
                <a:picLocks noChangeAspect="1"/>
              </p:cNvPicPr>
              <p:nvPr/>
            </p:nvPicPr>
            <p:blipFill>
              <a:blip r:embed="rId3"/>
              <a:stretch>
                <a:fillRect/>
              </a:stretch>
            </p:blipFill>
            <p:spPr>
              <a:xfrm>
                <a:off x="8644261" y="5421847"/>
                <a:ext cx="207202" cy="618052"/>
              </a:xfrm>
              <a:prstGeom prst="rect">
                <a:avLst/>
              </a:prstGeom>
            </p:spPr>
          </p:pic>
        </p:grpSp>
      </p:grpSp>
      <p:cxnSp>
        <p:nvCxnSpPr>
          <p:cNvPr id="5" name="Straight Arrow Connector 4"/>
          <p:cNvCxnSpPr/>
          <p:nvPr/>
        </p:nvCxnSpPr>
        <p:spPr>
          <a:xfrm>
            <a:off x="507134" y="2273643"/>
            <a:ext cx="6668777" cy="0"/>
          </a:xfrm>
          <a:prstGeom prst="straightConnector1">
            <a:avLst/>
          </a:prstGeom>
          <a:ln w="1905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96529" y="2103495"/>
            <a:ext cx="696024" cy="34163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warp</a:t>
            </a:r>
          </a:p>
        </p:txBody>
      </p:sp>
      <p:grpSp>
        <p:nvGrpSpPr>
          <p:cNvPr id="435" name="Group 434"/>
          <p:cNvGrpSpPr/>
          <p:nvPr/>
        </p:nvGrpSpPr>
        <p:grpSpPr>
          <a:xfrm>
            <a:off x="1672535" y="3508927"/>
            <a:ext cx="4490470" cy="867691"/>
            <a:chOff x="830089" y="3236949"/>
            <a:chExt cx="9136257" cy="1765394"/>
          </a:xfrm>
        </p:grpSpPr>
        <p:grpSp>
          <p:nvGrpSpPr>
            <p:cNvPr id="436" name="Group 435"/>
            <p:cNvGrpSpPr/>
            <p:nvPr/>
          </p:nvGrpSpPr>
          <p:grpSpPr>
            <a:xfrm>
              <a:off x="7986962" y="3243201"/>
              <a:ext cx="1765956" cy="1753388"/>
              <a:chOff x="7619284" y="3100328"/>
              <a:chExt cx="1765956" cy="1753388"/>
            </a:xfrm>
            <a:solidFill>
              <a:schemeClr val="accent2"/>
            </a:solidFill>
          </p:grpSpPr>
          <p:sp>
            <p:nvSpPr>
              <p:cNvPr id="504" name="Rectangle 503"/>
              <p:cNvSpPr/>
              <p:nvPr/>
            </p:nvSpPr>
            <p:spPr>
              <a:xfrm>
                <a:off x="7619284" y="3100330"/>
                <a:ext cx="1753386" cy="1753386"/>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5" name="Group 504"/>
              <p:cNvGrpSpPr/>
              <p:nvPr/>
            </p:nvGrpSpPr>
            <p:grpSpPr>
              <a:xfrm>
                <a:off x="7835907" y="3100328"/>
                <a:ext cx="1312718" cy="1753388"/>
                <a:chOff x="7835907" y="3100328"/>
                <a:chExt cx="1312718" cy="1753388"/>
              </a:xfrm>
              <a:grpFill/>
            </p:grpSpPr>
            <p:cxnSp>
              <p:nvCxnSpPr>
                <p:cNvPr id="514" name="Straight Connector 513"/>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a:off x="827717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8712700"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914862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a:off x="8055495"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6" name="Group 505"/>
              <p:cNvGrpSpPr/>
              <p:nvPr/>
            </p:nvGrpSpPr>
            <p:grpSpPr>
              <a:xfrm rot="5400000">
                <a:off x="7845903" y="3094043"/>
                <a:ext cx="1312718" cy="1765956"/>
                <a:chOff x="7835907" y="3087760"/>
                <a:chExt cx="1312718" cy="1765956"/>
              </a:xfrm>
              <a:grpFill/>
            </p:grpSpPr>
            <p:cxnSp>
              <p:nvCxnSpPr>
                <p:cNvPr id="507" name="Straight Connector 506"/>
                <p:cNvCxnSpPr/>
                <p:nvPr/>
              </p:nvCxnSpPr>
              <p:spPr>
                <a:xfrm>
                  <a:off x="8495977"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a:off x="8927941"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8285191"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a:off x="8705156" y="310033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7835907"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9148625" y="3087760"/>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8063516" y="3100328"/>
                  <a:ext cx="0" cy="1753386"/>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37" name="Group 436"/>
            <p:cNvGrpSpPr/>
            <p:nvPr/>
          </p:nvGrpSpPr>
          <p:grpSpPr>
            <a:xfrm>
              <a:off x="5182322" y="3615685"/>
              <a:ext cx="1753386" cy="882941"/>
              <a:chOff x="7619284" y="1848437"/>
              <a:chExt cx="1753386" cy="882941"/>
            </a:xfrm>
            <a:solidFill>
              <a:schemeClr val="accent6">
                <a:lumMod val="60000"/>
                <a:lumOff val="40000"/>
              </a:schemeClr>
            </a:solidFill>
          </p:grpSpPr>
          <p:sp>
            <p:nvSpPr>
              <p:cNvPr id="493" name="Rectangle 492"/>
              <p:cNvSpPr/>
              <p:nvPr/>
            </p:nvSpPr>
            <p:spPr>
              <a:xfrm>
                <a:off x="7619284" y="1848437"/>
                <a:ext cx="1753386" cy="876693"/>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4" name="Straight Connector 493"/>
              <p:cNvCxnSpPr/>
              <p:nvPr/>
            </p:nvCxnSpPr>
            <p:spPr>
              <a:xfrm>
                <a:off x="849597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8933634"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8055495" y="1854685"/>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a:off x="8277170"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a:off x="783590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a:off x="8716049"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9148625"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a:stCxn id="493" idx="3"/>
                <a:endCxn id="493" idx="1"/>
              </p:cNvCxnSpPr>
              <p:nvPr/>
            </p:nvCxnSpPr>
            <p:spPr>
              <a:xfrm flipH="1">
                <a:off x="7619284" y="2286784"/>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flipH="1">
                <a:off x="7619284" y="207422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H="1">
                <a:off x="7619284" y="250879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8" name="Group 437"/>
            <p:cNvGrpSpPr/>
            <p:nvPr/>
          </p:nvGrpSpPr>
          <p:grpSpPr>
            <a:xfrm rot="16200000">
              <a:off x="3362751" y="3678424"/>
              <a:ext cx="1753386" cy="882941"/>
              <a:chOff x="7619284" y="1848437"/>
              <a:chExt cx="1753386" cy="882941"/>
            </a:xfrm>
            <a:solidFill>
              <a:schemeClr val="accent1">
                <a:lumMod val="60000"/>
                <a:lumOff val="40000"/>
              </a:schemeClr>
            </a:solidFill>
          </p:grpSpPr>
          <p:sp>
            <p:nvSpPr>
              <p:cNvPr id="482" name="Rectangle 481"/>
              <p:cNvSpPr/>
              <p:nvPr/>
            </p:nvSpPr>
            <p:spPr>
              <a:xfrm>
                <a:off x="7619284" y="1848437"/>
                <a:ext cx="1753386" cy="876693"/>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3" name="Straight Connector 482"/>
              <p:cNvCxnSpPr/>
              <p:nvPr/>
            </p:nvCxnSpPr>
            <p:spPr>
              <a:xfrm>
                <a:off x="849597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a:off x="8933634"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8055495" y="1854685"/>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8277170"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7835907" y="1848440"/>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8716049"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9148625" y="1848437"/>
                <a:ext cx="0" cy="87669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a:stCxn id="482" idx="3"/>
                <a:endCxn id="482" idx="1"/>
              </p:cNvCxnSpPr>
              <p:nvPr/>
            </p:nvCxnSpPr>
            <p:spPr>
              <a:xfrm flipH="1">
                <a:off x="7619284" y="2286784"/>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flipH="1">
                <a:off x="7619284" y="207422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H="1">
                <a:off x="7619284" y="2508796"/>
                <a:ext cx="175338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9" name="Group 438"/>
            <p:cNvGrpSpPr/>
            <p:nvPr/>
          </p:nvGrpSpPr>
          <p:grpSpPr>
            <a:xfrm>
              <a:off x="1051845" y="3243201"/>
              <a:ext cx="1765956" cy="1753388"/>
              <a:chOff x="7619284" y="3100328"/>
              <a:chExt cx="1765956" cy="1753388"/>
            </a:xfrm>
          </p:grpSpPr>
          <p:sp>
            <p:nvSpPr>
              <p:cNvPr id="465" name="Rectangle 464"/>
              <p:cNvSpPr/>
              <p:nvPr/>
            </p:nvSpPr>
            <p:spPr>
              <a:xfrm>
                <a:off x="7619284" y="3100330"/>
                <a:ext cx="1753386" cy="1753386"/>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oup 465"/>
              <p:cNvGrpSpPr/>
              <p:nvPr/>
            </p:nvGrpSpPr>
            <p:grpSpPr>
              <a:xfrm>
                <a:off x="7835907" y="3100328"/>
                <a:ext cx="1312718" cy="1753388"/>
                <a:chOff x="7835907" y="3100328"/>
                <a:chExt cx="1312718" cy="1753388"/>
              </a:xfrm>
            </p:grpSpPr>
            <p:cxnSp>
              <p:nvCxnSpPr>
                <p:cNvPr id="475" name="Straight Connector 474"/>
                <p:cNvCxnSpPr/>
                <p:nvPr/>
              </p:nvCxnSpPr>
              <p:spPr>
                <a:xfrm>
                  <a:off x="8495977"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8927941"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a:off x="8277170"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8712700"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7835907"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a:off x="9148625"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8055495"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7" name="Group 466"/>
              <p:cNvGrpSpPr/>
              <p:nvPr/>
            </p:nvGrpSpPr>
            <p:grpSpPr>
              <a:xfrm rot="5400000">
                <a:off x="7845903" y="3094043"/>
                <a:ext cx="1312718" cy="1765956"/>
                <a:chOff x="7835907" y="3087760"/>
                <a:chExt cx="1312718" cy="1765956"/>
              </a:xfrm>
            </p:grpSpPr>
            <p:cxnSp>
              <p:nvCxnSpPr>
                <p:cNvPr id="468" name="Straight Connector 467"/>
                <p:cNvCxnSpPr/>
                <p:nvPr/>
              </p:nvCxnSpPr>
              <p:spPr>
                <a:xfrm>
                  <a:off x="8495977"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a:off x="8927941"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8285191"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8705156" y="310033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7835907"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9148625" y="3087760"/>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8063516" y="3100328"/>
                  <a:ext cx="0" cy="175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40" name="TextBox 439"/>
            <p:cNvSpPr txBox="1"/>
            <p:nvPr/>
          </p:nvSpPr>
          <p:spPr>
            <a:xfrm>
              <a:off x="3118067" y="3861972"/>
              <a:ext cx="425117" cy="5355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200" b="1" dirty="0" smtClean="0">
                  <a:solidFill>
                    <a:schemeClr val="bg1"/>
                  </a:solidFill>
                </a:rPr>
                <a:t>=</a:t>
              </a:r>
            </a:p>
          </p:txBody>
        </p:sp>
        <p:sp>
          <p:nvSpPr>
            <p:cNvPr id="441" name="TextBox 440"/>
            <p:cNvSpPr txBox="1"/>
            <p:nvPr/>
          </p:nvSpPr>
          <p:spPr>
            <a:xfrm>
              <a:off x="7209185" y="3797253"/>
              <a:ext cx="425116" cy="5355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200" b="1" dirty="0" smtClean="0">
                  <a:solidFill>
                    <a:schemeClr val="bg1"/>
                  </a:solidFill>
                </a:rPr>
                <a:t>+</a:t>
              </a:r>
            </a:p>
          </p:txBody>
        </p:sp>
        <p:sp>
          <p:nvSpPr>
            <p:cNvPr id="442" name="Arc 441"/>
            <p:cNvSpPr/>
            <p:nvPr/>
          </p:nvSpPr>
          <p:spPr>
            <a:xfrm>
              <a:off x="4631477" y="3243202"/>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3" name="Arc 442"/>
            <p:cNvSpPr/>
            <p:nvPr/>
          </p:nvSpPr>
          <p:spPr>
            <a:xfrm rot="10800000" flipH="1">
              <a:off x="4631474" y="3243200"/>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4" name="Group 443"/>
            <p:cNvGrpSpPr/>
            <p:nvPr/>
          </p:nvGrpSpPr>
          <p:grpSpPr>
            <a:xfrm>
              <a:off x="9759924" y="3236949"/>
              <a:ext cx="206422" cy="1753387"/>
              <a:chOff x="6894246" y="3106081"/>
              <a:chExt cx="206422" cy="1753387"/>
            </a:xfrm>
          </p:grpSpPr>
          <p:sp>
            <p:nvSpPr>
              <p:cNvPr id="463" name="Arc 462"/>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Arc 463"/>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5" name="Group 444"/>
            <p:cNvGrpSpPr/>
            <p:nvPr/>
          </p:nvGrpSpPr>
          <p:grpSpPr>
            <a:xfrm rot="10800000">
              <a:off x="7794581" y="3236953"/>
              <a:ext cx="206422" cy="1753387"/>
              <a:chOff x="6894246" y="3106081"/>
              <a:chExt cx="206422" cy="1753387"/>
            </a:xfrm>
          </p:grpSpPr>
          <p:sp>
            <p:nvSpPr>
              <p:cNvPr id="461" name="Arc 460"/>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Arc 461"/>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6" name="Group 445"/>
            <p:cNvGrpSpPr/>
            <p:nvPr/>
          </p:nvGrpSpPr>
          <p:grpSpPr>
            <a:xfrm rot="10800000">
              <a:off x="3628219" y="3248956"/>
              <a:ext cx="206422" cy="1753387"/>
              <a:chOff x="6894246" y="3106081"/>
              <a:chExt cx="206422" cy="1753387"/>
            </a:xfrm>
          </p:grpSpPr>
          <p:sp>
            <p:nvSpPr>
              <p:cNvPr id="459" name="Arc 458"/>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0" name="Arc 459"/>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7" name="Group 446"/>
            <p:cNvGrpSpPr/>
            <p:nvPr/>
          </p:nvGrpSpPr>
          <p:grpSpPr>
            <a:xfrm rot="10800000">
              <a:off x="5005022" y="3615685"/>
              <a:ext cx="206422" cy="885048"/>
              <a:chOff x="6894246" y="3106081"/>
              <a:chExt cx="206422" cy="1753387"/>
            </a:xfrm>
          </p:grpSpPr>
          <p:sp>
            <p:nvSpPr>
              <p:cNvPr id="457" name="Arc 456"/>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8" name="Arc 457"/>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8" name="Group 447"/>
            <p:cNvGrpSpPr/>
            <p:nvPr/>
          </p:nvGrpSpPr>
          <p:grpSpPr>
            <a:xfrm>
              <a:off x="6903937" y="3615685"/>
              <a:ext cx="206422" cy="885048"/>
              <a:chOff x="6894246" y="3106081"/>
              <a:chExt cx="206422" cy="1753387"/>
            </a:xfrm>
          </p:grpSpPr>
          <p:sp>
            <p:nvSpPr>
              <p:cNvPr id="455" name="Arc 454"/>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 name="Arc 455"/>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9" name="Group 448"/>
            <p:cNvGrpSpPr/>
            <p:nvPr/>
          </p:nvGrpSpPr>
          <p:grpSpPr>
            <a:xfrm rot="10800000">
              <a:off x="830089" y="3248954"/>
              <a:ext cx="206422" cy="1753387"/>
              <a:chOff x="6894246" y="3106081"/>
              <a:chExt cx="206422" cy="1753387"/>
            </a:xfrm>
          </p:grpSpPr>
          <p:sp>
            <p:nvSpPr>
              <p:cNvPr id="453" name="Arc 452"/>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4" name="Arc 453"/>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0" name="Group 449"/>
            <p:cNvGrpSpPr/>
            <p:nvPr/>
          </p:nvGrpSpPr>
          <p:grpSpPr>
            <a:xfrm>
              <a:off x="2836313" y="3236951"/>
              <a:ext cx="206422" cy="1753387"/>
              <a:chOff x="6894246" y="3106081"/>
              <a:chExt cx="206422" cy="1753387"/>
            </a:xfrm>
          </p:grpSpPr>
          <p:sp>
            <p:nvSpPr>
              <p:cNvPr id="451" name="Arc 450"/>
              <p:cNvSpPr/>
              <p:nvPr/>
            </p:nvSpPr>
            <p:spPr>
              <a:xfrm>
                <a:off x="6894249" y="3106083"/>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2" name="Arc 451"/>
              <p:cNvSpPr/>
              <p:nvPr/>
            </p:nvSpPr>
            <p:spPr>
              <a:xfrm rot="10800000" flipH="1">
                <a:off x="6894246" y="3106081"/>
                <a:ext cx="206419" cy="175338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250555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 core performance</a:t>
            </a:r>
            <a:endParaRPr lang="en-US" dirty="0"/>
          </a:p>
        </p:txBody>
      </p:sp>
      <p:sp>
        <p:nvSpPr>
          <p:cNvPr id="4" name="Text Placeholder 3"/>
          <p:cNvSpPr>
            <a:spLocks noGrp="1"/>
          </p:cNvSpPr>
          <p:nvPr>
            <p:ph type="body" sz="quarter" idx="10"/>
          </p:nvPr>
        </p:nvSpPr>
        <p:spPr/>
        <p:txBody>
          <a:bodyPr/>
          <a:lstStyle/>
          <a:p>
            <a:r>
              <a:rPr lang="en-US" dirty="0" smtClean="0"/>
              <a:t>Almost an order of magnitude performance increase</a:t>
            </a:r>
            <a:endParaRPr lang="en-US" dirty="0"/>
          </a:p>
        </p:txBody>
      </p:sp>
      <p:grpSp>
        <p:nvGrpSpPr>
          <p:cNvPr id="6" name="Group 5"/>
          <p:cNvGrpSpPr/>
          <p:nvPr/>
        </p:nvGrpSpPr>
        <p:grpSpPr>
          <a:xfrm>
            <a:off x="2686284" y="1705684"/>
            <a:ext cx="6885198" cy="3716714"/>
            <a:chOff x="3589254" y="1774264"/>
            <a:chExt cx="6885198" cy="3716714"/>
          </a:xfrm>
        </p:grpSpPr>
        <p:pic>
          <p:nvPicPr>
            <p:cNvPr id="7" name="Picture 6"/>
            <p:cNvPicPr>
              <a:picLocks noChangeAspect="1"/>
            </p:cNvPicPr>
            <p:nvPr/>
          </p:nvPicPr>
          <p:blipFill>
            <a:blip r:embed="rId3"/>
            <a:stretch>
              <a:fillRect/>
            </a:stretch>
          </p:blipFill>
          <p:spPr>
            <a:xfrm>
              <a:off x="3867385" y="1774264"/>
              <a:ext cx="3238029" cy="3527417"/>
            </a:xfrm>
            <a:prstGeom prst="rect">
              <a:avLst/>
            </a:prstGeom>
          </p:spPr>
        </p:pic>
        <p:sp>
          <p:nvSpPr>
            <p:cNvPr id="8" name="TextBox 7"/>
            <p:cNvSpPr txBox="1"/>
            <p:nvPr/>
          </p:nvSpPr>
          <p:spPr>
            <a:xfrm rot="16200000">
              <a:off x="2502161" y="3367155"/>
              <a:ext cx="251581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rPr>
                <a:t>Relative Performance</a:t>
              </a:r>
            </a:p>
          </p:txBody>
        </p:sp>
        <p:sp>
          <p:nvSpPr>
            <p:cNvPr id="9" name="TextBox 8"/>
            <p:cNvSpPr txBox="1"/>
            <p:nvPr/>
          </p:nvSpPr>
          <p:spPr>
            <a:xfrm>
              <a:off x="4835565" y="5130865"/>
              <a:ext cx="72487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rPr>
                <a:t>P100</a:t>
              </a:r>
            </a:p>
          </p:txBody>
        </p:sp>
        <p:sp>
          <p:nvSpPr>
            <p:cNvPr id="10" name="TextBox 9"/>
            <p:cNvSpPr txBox="1"/>
            <p:nvPr/>
          </p:nvSpPr>
          <p:spPr>
            <a:xfrm>
              <a:off x="5602965" y="5149346"/>
              <a:ext cx="247062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chemeClr val="bg1"/>
                  </a:solidFill>
                </a:rPr>
                <a:t>V100 – Tensor Cores</a:t>
              </a:r>
            </a:p>
          </p:txBody>
        </p:sp>
        <p:sp>
          <p:nvSpPr>
            <p:cNvPr id="11" name="TextBox 10"/>
            <p:cNvSpPr txBox="1"/>
            <p:nvPr/>
          </p:nvSpPr>
          <p:spPr>
            <a:xfrm>
              <a:off x="4209018" y="3260760"/>
              <a:ext cx="197074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chemeClr val="tx2"/>
                  </a:solidFill>
                </a:rPr>
                <a:t>9.3x</a:t>
              </a:r>
            </a:p>
            <a:p>
              <a:pPr algn="ctr">
                <a:lnSpc>
                  <a:spcPct val="90000"/>
                </a:lnSpc>
              </a:pPr>
              <a:r>
                <a:rPr lang="en-US" b="1" dirty="0">
                  <a:solidFill>
                    <a:schemeClr val="tx2"/>
                  </a:solidFill>
                </a:rPr>
                <a:t>faster</a:t>
              </a:r>
            </a:p>
          </p:txBody>
        </p:sp>
        <p:sp>
          <p:nvSpPr>
            <p:cNvPr id="12" name="Up Arrow 11"/>
            <p:cNvSpPr/>
            <p:nvPr/>
          </p:nvSpPr>
          <p:spPr>
            <a:xfrm>
              <a:off x="5118942" y="2178843"/>
              <a:ext cx="176958" cy="1059271"/>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flipV="1">
              <a:off x="5118942" y="3874336"/>
              <a:ext cx="176958" cy="921544"/>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59752" y="2649275"/>
              <a:ext cx="3314700" cy="8125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err="1">
                  <a:solidFill>
                    <a:schemeClr val="bg1"/>
                  </a:solidFill>
                </a:rPr>
                <a:t>cuBLAS</a:t>
              </a:r>
              <a:r>
                <a:rPr lang="en-US" b="1" dirty="0">
                  <a:solidFill>
                    <a:schemeClr val="bg1"/>
                  </a:solidFill>
                </a:rPr>
                <a:t> Mixed Precision (FP16 input, FP32 compute)</a:t>
              </a:r>
              <a:br>
                <a:rPr lang="en-US" b="1" dirty="0">
                  <a:solidFill>
                    <a:schemeClr val="bg1"/>
                  </a:solidFill>
                </a:rPr>
              </a:br>
              <a:r>
                <a:rPr lang="en-US" sz="1600" dirty="0">
                  <a:solidFill>
                    <a:schemeClr val="tx2"/>
                  </a:solidFill>
                </a:rPr>
                <a:t>Matrix Multiply (M=N=K=2048)</a:t>
              </a:r>
            </a:p>
          </p:txBody>
        </p:sp>
      </p:grpSp>
    </p:spTree>
    <p:extLst>
      <p:ext uri="{BB962C8B-B14F-4D97-AF65-F5344CB8AC3E}">
        <p14:creationId xmlns:p14="http://schemas.microsoft.com/office/powerpoint/2010/main" val="1720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transfer demo</a:t>
            </a:r>
            <a:endParaRPr lang="en-US" dirty="0"/>
          </a:p>
        </p:txBody>
      </p:sp>
    </p:spTree>
    <p:extLst>
      <p:ext uri="{BB962C8B-B14F-4D97-AF65-F5344CB8AC3E}">
        <p14:creationId xmlns:p14="http://schemas.microsoft.com/office/powerpoint/2010/main" val="356126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transfer</a:t>
            </a:r>
            <a:endParaRPr lang="en-US" dirty="0"/>
          </a:p>
        </p:txBody>
      </p:sp>
      <p:sp>
        <p:nvSpPr>
          <p:cNvPr id="3" name="Content Placeholder 2"/>
          <p:cNvSpPr>
            <a:spLocks noGrp="1"/>
          </p:cNvSpPr>
          <p:nvPr>
            <p:ph idx="1"/>
          </p:nvPr>
        </p:nvSpPr>
        <p:spPr/>
        <p:txBody>
          <a:bodyPr/>
          <a:lstStyle/>
          <a:p>
            <a:r>
              <a:rPr lang="en-US" dirty="0" smtClean="0"/>
              <a:t>16 convolution layers with residual connections</a:t>
            </a:r>
          </a:p>
          <a:p>
            <a:r>
              <a:rPr lang="en-US" dirty="0" smtClean="0"/>
              <a:t>Almost </a:t>
            </a:r>
            <a:r>
              <a:rPr lang="en-US" b="1" dirty="0" smtClean="0"/>
              <a:t>640 billion</a:t>
            </a:r>
            <a:r>
              <a:rPr lang="en-US" dirty="0" smtClean="0"/>
              <a:t> floating-point operations per evaluation</a:t>
            </a:r>
          </a:p>
          <a:p>
            <a:r>
              <a:rPr lang="en-US" b="1" dirty="0" smtClean="0"/>
              <a:t>80%</a:t>
            </a:r>
            <a:r>
              <a:rPr lang="en-US" dirty="0" smtClean="0"/>
              <a:t> of peak tensor core performance delivered in most convolution layers</a:t>
            </a:r>
          </a:p>
          <a:p>
            <a:r>
              <a:rPr lang="en-US" dirty="0" smtClean="0"/>
              <a:t>Up to </a:t>
            </a:r>
            <a:r>
              <a:rPr lang="en-US" b="1" dirty="0" smtClean="0"/>
              <a:t>88 TFLOPs </a:t>
            </a:r>
            <a:r>
              <a:rPr lang="en-US" dirty="0" smtClean="0"/>
              <a:t>compute density</a:t>
            </a:r>
          </a:p>
          <a:p>
            <a:endParaRPr lang="en-US" dirty="0"/>
          </a:p>
        </p:txBody>
      </p:sp>
      <p:sp>
        <p:nvSpPr>
          <p:cNvPr id="4" name="Text Placeholder 3"/>
          <p:cNvSpPr>
            <a:spLocks noGrp="1"/>
          </p:cNvSpPr>
          <p:nvPr>
            <p:ph type="body" sz="quarter" idx="10"/>
          </p:nvPr>
        </p:nvSpPr>
        <p:spPr/>
        <p:txBody>
          <a:bodyPr/>
          <a:lstStyle/>
          <a:p>
            <a:r>
              <a:rPr lang="en-US" dirty="0" smtClean="0"/>
              <a:t>Some facts about the demo</a:t>
            </a:r>
            <a:endParaRPr lang="en-US" dirty="0"/>
          </a:p>
        </p:txBody>
      </p:sp>
    </p:spTree>
    <p:extLst>
      <p:ext uri="{BB962C8B-B14F-4D97-AF65-F5344CB8AC3E}">
        <p14:creationId xmlns:p14="http://schemas.microsoft.com/office/powerpoint/2010/main" val="71574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transfer performance</a:t>
            </a:r>
            <a:endParaRPr lang="en-US" dirty="0"/>
          </a:p>
        </p:txBody>
      </p:sp>
      <p:sp>
        <p:nvSpPr>
          <p:cNvPr id="7" name="Text Placeholder 6"/>
          <p:cNvSpPr>
            <a:spLocks noGrp="1"/>
          </p:cNvSpPr>
          <p:nvPr>
            <p:ph type="body" sz="quarter" idx="10"/>
          </p:nvPr>
        </p:nvSpPr>
        <p:spPr/>
        <p:txBody>
          <a:bodyPr/>
          <a:lstStyle/>
          <a:p>
            <a:r>
              <a:rPr lang="en-US" dirty="0" smtClean="0"/>
              <a:t>NVIDIA </a:t>
            </a:r>
            <a:r>
              <a:rPr lang="en-US" dirty="0" err="1" smtClean="0"/>
              <a:t>TitanV</a:t>
            </a:r>
            <a:r>
              <a:rPr lang="en-US" dirty="0"/>
              <a:t> </a:t>
            </a:r>
            <a:r>
              <a:rPr lang="en-US" dirty="0" smtClean="0"/>
              <a:t>@ 1080p, absolute perf</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753746039"/>
              </p:ext>
            </p:extLst>
          </p:nvPr>
        </p:nvGraphicFramePr>
        <p:xfrm>
          <a:off x="872068" y="1423500"/>
          <a:ext cx="9768942" cy="433301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6200000">
            <a:off x="-1154201" y="3173273"/>
            <a:ext cx="3776042" cy="27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200" dirty="0" smtClean="0">
                <a:solidFill>
                  <a:schemeClr val="bg2">
                    <a:lumMod val="50000"/>
                  </a:schemeClr>
                </a:solidFill>
                <a:latin typeface="Trebuchet MS" panose="020B0603020202020204" pitchFamily="34" charset="0"/>
              </a:rPr>
              <a:t>Frames per second</a:t>
            </a:r>
            <a:endParaRPr lang="en-US" sz="1200" dirty="0">
              <a:solidFill>
                <a:schemeClr val="bg2">
                  <a:lumMod val="50000"/>
                </a:schemeClr>
              </a:solidFill>
              <a:latin typeface="Trebuchet MS" panose="020B0603020202020204" pitchFamily="34" charset="0"/>
            </a:endParaRPr>
          </a:p>
        </p:txBody>
      </p:sp>
      <p:grpSp>
        <p:nvGrpSpPr>
          <p:cNvPr id="16" name="Group 15"/>
          <p:cNvGrpSpPr/>
          <p:nvPr/>
        </p:nvGrpSpPr>
        <p:grpSpPr>
          <a:xfrm>
            <a:off x="3392252" y="3986182"/>
            <a:ext cx="1245736" cy="736647"/>
            <a:chOff x="3392252" y="3986182"/>
            <a:chExt cx="1245736" cy="736647"/>
          </a:xfrm>
        </p:grpSpPr>
        <p:cxnSp>
          <p:nvCxnSpPr>
            <p:cNvPr id="11" name="Straight Arrow Connector 10"/>
            <p:cNvCxnSpPr/>
            <p:nvPr/>
          </p:nvCxnSpPr>
          <p:spPr>
            <a:xfrm flipV="1">
              <a:off x="3487918" y="4270342"/>
              <a:ext cx="1150070" cy="452487"/>
            </a:xfrm>
            <a:prstGeom prst="straightConnector1">
              <a:avLst/>
            </a:prstGeom>
            <a:ln w="76200">
              <a:gradFill>
                <a:gsLst>
                  <a:gs pos="0">
                    <a:schemeClr val="accent1">
                      <a:lumMod val="5000"/>
                      <a:lumOff val="95000"/>
                      <a:alpha val="0"/>
                    </a:schemeClr>
                  </a:gs>
                  <a:gs pos="51000">
                    <a:schemeClr val="tx2"/>
                  </a:gs>
                  <a:gs pos="83000">
                    <a:schemeClr val="tx2"/>
                  </a:gs>
                  <a:gs pos="100000">
                    <a:schemeClr val="tx2"/>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92252" y="3986182"/>
              <a:ext cx="830677"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smtClean="0">
                  <a:solidFill>
                    <a:schemeClr val="bg1"/>
                  </a:solidFill>
                </a:rPr>
                <a:t>2.5x</a:t>
              </a:r>
            </a:p>
          </p:txBody>
        </p:sp>
      </p:grpSp>
      <p:grpSp>
        <p:nvGrpSpPr>
          <p:cNvPr id="17" name="Group 16"/>
          <p:cNvGrpSpPr/>
          <p:nvPr/>
        </p:nvGrpSpPr>
        <p:grpSpPr>
          <a:xfrm>
            <a:off x="5962585" y="2505075"/>
            <a:ext cx="1476436" cy="1652146"/>
            <a:chOff x="5962434" y="2386553"/>
            <a:chExt cx="1505166" cy="1770668"/>
          </a:xfrm>
        </p:grpSpPr>
        <p:cxnSp>
          <p:nvCxnSpPr>
            <p:cNvPr id="12" name="Straight Arrow Connector 11"/>
            <p:cNvCxnSpPr/>
            <p:nvPr/>
          </p:nvCxnSpPr>
          <p:spPr>
            <a:xfrm flipV="1">
              <a:off x="6268825" y="2386553"/>
              <a:ext cx="1198775" cy="1770668"/>
            </a:xfrm>
            <a:prstGeom prst="straightConnector1">
              <a:avLst/>
            </a:prstGeom>
            <a:ln w="76200">
              <a:gradFill>
                <a:gsLst>
                  <a:gs pos="0">
                    <a:schemeClr val="accent1">
                      <a:lumMod val="5000"/>
                      <a:lumOff val="95000"/>
                      <a:alpha val="0"/>
                    </a:schemeClr>
                  </a:gs>
                  <a:gs pos="54000">
                    <a:schemeClr val="tx2"/>
                  </a:gs>
                  <a:gs pos="83000">
                    <a:schemeClr val="tx2"/>
                  </a:gs>
                  <a:gs pos="100000">
                    <a:schemeClr val="tx2"/>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62434" y="3014203"/>
              <a:ext cx="846841" cy="4552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smtClean="0">
                  <a:solidFill>
                    <a:schemeClr val="bg1"/>
                  </a:solidFill>
                </a:rPr>
                <a:t>3.1x</a:t>
              </a:r>
            </a:p>
          </p:txBody>
        </p:sp>
      </p:grpSp>
    </p:spTree>
    <p:extLst>
      <p:ext uri="{BB962C8B-B14F-4D97-AF65-F5344CB8AC3E}">
        <p14:creationId xmlns:p14="http://schemas.microsoft.com/office/powerpoint/2010/main" val="322035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transfer performance</a:t>
            </a:r>
            <a:endParaRPr lang="en-US" dirty="0"/>
          </a:p>
        </p:txBody>
      </p:sp>
      <p:sp>
        <p:nvSpPr>
          <p:cNvPr id="7" name="Text Placeholder 6"/>
          <p:cNvSpPr>
            <a:spLocks noGrp="1"/>
          </p:cNvSpPr>
          <p:nvPr>
            <p:ph type="body" sz="quarter" idx="10"/>
          </p:nvPr>
        </p:nvSpPr>
        <p:spPr/>
        <p:txBody>
          <a:bodyPr/>
          <a:lstStyle/>
          <a:p>
            <a:r>
              <a:rPr lang="en-US" dirty="0" smtClean="0"/>
              <a:t>NVIDIA </a:t>
            </a:r>
            <a:r>
              <a:rPr lang="en-US" dirty="0" err="1" smtClean="0"/>
              <a:t>TitanV</a:t>
            </a:r>
            <a:r>
              <a:rPr lang="en-US" dirty="0"/>
              <a:t> </a:t>
            </a:r>
            <a:r>
              <a:rPr lang="en-US" dirty="0" smtClean="0"/>
              <a:t>@ 1080p, relative speedup</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60953354"/>
              </p:ext>
            </p:extLst>
          </p:nvPr>
        </p:nvGraphicFramePr>
        <p:xfrm>
          <a:off x="872068" y="1423500"/>
          <a:ext cx="9768942" cy="433301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6200000">
            <a:off x="-1154201" y="3173273"/>
            <a:ext cx="3776042" cy="27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200" dirty="0" smtClean="0">
                <a:solidFill>
                  <a:schemeClr val="bg2">
                    <a:lumMod val="50000"/>
                  </a:schemeClr>
                </a:solidFill>
                <a:latin typeface="Trebuchet MS" panose="020B0603020202020204" pitchFamily="34" charset="0"/>
              </a:rPr>
              <a:t>Relative speedup</a:t>
            </a:r>
            <a:endParaRPr lang="en-US" sz="1200" dirty="0">
              <a:solidFill>
                <a:schemeClr val="bg2">
                  <a:lumMod val="50000"/>
                </a:schemeClr>
              </a:solidFill>
              <a:latin typeface="Trebuchet MS" panose="020B0603020202020204" pitchFamily="34" charset="0"/>
            </a:endParaRPr>
          </a:p>
        </p:txBody>
      </p:sp>
      <p:sp>
        <p:nvSpPr>
          <p:cNvPr id="3" name="TextBox 2"/>
          <p:cNvSpPr txBox="1"/>
          <p:nvPr/>
        </p:nvSpPr>
        <p:spPr>
          <a:xfrm>
            <a:off x="7894320" y="3492589"/>
            <a:ext cx="71786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b="1" dirty="0" smtClean="0">
                <a:solidFill>
                  <a:schemeClr val="tx1"/>
                </a:solidFill>
              </a:rPr>
              <a:t>8x</a:t>
            </a:r>
          </a:p>
        </p:txBody>
      </p:sp>
      <p:sp>
        <p:nvSpPr>
          <p:cNvPr id="13" name="TextBox 12"/>
          <p:cNvSpPr txBox="1"/>
          <p:nvPr/>
        </p:nvSpPr>
        <p:spPr>
          <a:xfrm>
            <a:off x="5019040" y="4388133"/>
            <a:ext cx="934719"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b="1" dirty="0" smtClean="0">
                <a:solidFill>
                  <a:schemeClr val="tx1"/>
                </a:solidFill>
              </a:rPr>
              <a:t>2.5x</a:t>
            </a:r>
          </a:p>
        </p:txBody>
      </p:sp>
      <p:sp>
        <p:nvSpPr>
          <p:cNvPr id="18" name="TextBox 17"/>
          <p:cNvSpPr txBox="1"/>
          <p:nvPr/>
        </p:nvSpPr>
        <p:spPr>
          <a:xfrm>
            <a:off x="2293022" y="4600499"/>
            <a:ext cx="65253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b="1" dirty="0" smtClean="0">
                <a:solidFill>
                  <a:schemeClr val="tx1"/>
                </a:solidFill>
              </a:rPr>
              <a:t>1x</a:t>
            </a:r>
          </a:p>
        </p:txBody>
      </p:sp>
    </p:spTree>
    <p:extLst>
      <p:ext uri="{BB962C8B-B14F-4D97-AF65-F5344CB8AC3E}">
        <p14:creationId xmlns:p14="http://schemas.microsoft.com/office/powerpoint/2010/main" val="42910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err="1" smtClean="0"/>
              <a:t>DirectML</a:t>
            </a:r>
            <a:r>
              <a:rPr lang="en-US" dirty="0" smtClean="0"/>
              <a:t> implements core machine learning operations in </a:t>
            </a:r>
            <a:r>
              <a:rPr lang="en-US" dirty="0" err="1" smtClean="0"/>
              <a:t>DirectCompute</a:t>
            </a:r>
            <a:endParaRPr lang="en-US" dirty="0" smtClean="0"/>
          </a:p>
          <a:p>
            <a:r>
              <a:rPr lang="en-US" dirty="0" err="1" smtClean="0"/>
              <a:t>Metacommand</a:t>
            </a:r>
            <a:r>
              <a:rPr lang="en-US" dirty="0" err="1" smtClean="0"/>
              <a:t>s</a:t>
            </a:r>
            <a:r>
              <a:rPr lang="en-US" dirty="0" smtClean="0"/>
              <a:t> </a:t>
            </a:r>
            <a:r>
              <a:rPr lang="en-US" dirty="0" smtClean="0"/>
              <a:t>allow implementations export optimized versions of those operations</a:t>
            </a:r>
            <a:endParaRPr lang="en-US" dirty="0"/>
          </a:p>
          <a:p>
            <a:r>
              <a:rPr lang="en-US" dirty="0" smtClean="0"/>
              <a:t>NVIDIA’s HW and SW provides accelerated support for machine learning</a:t>
            </a:r>
          </a:p>
          <a:p>
            <a:r>
              <a:rPr lang="en-US" dirty="0" smtClean="0"/>
              <a:t>Machine </a:t>
            </a:r>
            <a:r>
              <a:rPr lang="en-US" dirty="0"/>
              <a:t>learning is here </a:t>
            </a:r>
            <a:r>
              <a:rPr lang="en-US" dirty="0" smtClean="0"/>
              <a:t>and </a:t>
            </a:r>
            <a:r>
              <a:rPr lang="en-US" dirty="0"/>
              <a:t>can be used in games </a:t>
            </a:r>
            <a:r>
              <a:rPr lang="en-US" dirty="0" smtClean="0"/>
              <a:t>today</a:t>
            </a:r>
          </a:p>
          <a:p>
            <a:r>
              <a:rPr lang="en-US" dirty="0" smtClean="0"/>
              <a:t>Windows ML is available now in Windows 10</a:t>
            </a:r>
            <a:endParaRPr lang="en-US" dirty="0"/>
          </a:p>
          <a:p>
            <a:endParaRPr lang="en-US" dirty="0" smtClean="0"/>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735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models</a:t>
            </a:r>
            <a:endParaRPr lang="en-US" dirty="0"/>
          </a:p>
        </p:txBody>
      </p:sp>
      <p:sp>
        <p:nvSpPr>
          <p:cNvPr id="4" name="Text Placeholder 3"/>
          <p:cNvSpPr>
            <a:spLocks noGrp="1"/>
          </p:cNvSpPr>
          <p:nvPr>
            <p:ph type="body" sz="quarter" idx="10"/>
          </p:nvPr>
        </p:nvSpPr>
        <p:spPr/>
        <p:txBody>
          <a:bodyPr/>
          <a:lstStyle/>
          <a:p>
            <a:r>
              <a:rPr lang="en-US" dirty="0" smtClean="0"/>
              <a:t>Can be viewed as programs</a:t>
            </a:r>
            <a:endParaRPr lang="en-US" dirty="0"/>
          </a:p>
        </p:txBody>
      </p:sp>
      <p:sp>
        <p:nvSpPr>
          <p:cNvPr id="7" name="Oval 6"/>
          <p:cNvSpPr/>
          <p:nvPr/>
        </p:nvSpPr>
        <p:spPr>
          <a:xfrm>
            <a:off x="2974992" y="3790459"/>
            <a:ext cx="683134" cy="41443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sqr</a:t>
            </a:r>
            <a:endParaRPr lang="en-US" sz="1600" b="1" dirty="0"/>
          </a:p>
        </p:txBody>
      </p:sp>
      <p:sp>
        <p:nvSpPr>
          <p:cNvPr id="9" name="Rectangle 8"/>
          <p:cNvSpPr/>
          <p:nvPr/>
        </p:nvSpPr>
        <p:spPr>
          <a:xfrm>
            <a:off x="823758" y="2906524"/>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a:t>
            </a:r>
            <a:endParaRPr lang="en-US" dirty="0">
              <a:solidFill>
                <a:schemeClr val="bg1"/>
              </a:solidFill>
            </a:endParaRPr>
          </a:p>
        </p:txBody>
      </p:sp>
      <p:sp>
        <p:nvSpPr>
          <p:cNvPr id="10" name="Rectangle 9"/>
          <p:cNvSpPr/>
          <p:nvPr/>
        </p:nvSpPr>
        <p:spPr>
          <a:xfrm>
            <a:off x="823625" y="4719815"/>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10</a:t>
            </a:r>
            <a:endParaRPr lang="en-US" dirty="0">
              <a:solidFill>
                <a:schemeClr val="bg1"/>
              </a:solidFill>
            </a:endParaRPr>
          </a:p>
        </p:txBody>
      </p:sp>
      <p:cxnSp>
        <p:nvCxnSpPr>
          <p:cNvPr id="11" name="Straight Arrow Connector 10"/>
          <p:cNvCxnSpPr>
            <a:stCxn id="38" idx="6"/>
            <a:endCxn id="16" idx="1"/>
          </p:cNvCxnSpPr>
          <p:nvPr/>
        </p:nvCxnSpPr>
        <p:spPr>
          <a:xfrm>
            <a:off x="1326565" y="3997676"/>
            <a:ext cx="608420" cy="132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2"/>
            <a:endCxn id="38" idx="0"/>
          </p:cNvCxnSpPr>
          <p:nvPr/>
        </p:nvCxnSpPr>
        <p:spPr>
          <a:xfrm flipH="1">
            <a:off x="1097965" y="3278190"/>
            <a:ext cx="4089" cy="49088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0"/>
            <a:endCxn id="38" idx="4"/>
          </p:cNvCxnSpPr>
          <p:nvPr/>
        </p:nvCxnSpPr>
        <p:spPr>
          <a:xfrm flipH="1" flipV="1">
            <a:off x="1097965" y="4226276"/>
            <a:ext cx="3956" cy="493539"/>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3"/>
            <a:endCxn id="7" idx="2"/>
          </p:cNvCxnSpPr>
          <p:nvPr/>
        </p:nvCxnSpPr>
        <p:spPr>
          <a:xfrm flipV="1">
            <a:off x="2491576" y="3997676"/>
            <a:ext cx="483416" cy="132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34985"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tmp1</a:t>
            </a:r>
            <a:endParaRPr lang="en-US" sz="1600" dirty="0">
              <a:solidFill>
                <a:schemeClr val="bg1"/>
              </a:solidFill>
            </a:endParaRPr>
          </a:p>
        </p:txBody>
      </p:sp>
      <p:sp>
        <p:nvSpPr>
          <p:cNvPr id="18" name="Rectangle 17"/>
          <p:cNvSpPr/>
          <p:nvPr/>
        </p:nvSpPr>
        <p:spPr>
          <a:xfrm>
            <a:off x="4066860"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19" name="Straight Arrow Connector 18"/>
          <p:cNvCxnSpPr>
            <a:stCxn id="7" idx="6"/>
            <a:endCxn id="18" idx="1"/>
          </p:cNvCxnSpPr>
          <p:nvPr/>
        </p:nvCxnSpPr>
        <p:spPr>
          <a:xfrm>
            <a:off x="3658126" y="3997676"/>
            <a:ext cx="408734" cy="132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905817" y="4706999"/>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a:t>
            </a:r>
            <a:endParaRPr lang="en-US" dirty="0">
              <a:solidFill>
                <a:schemeClr val="bg1"/>
              </a:solidFill>
            </a:endParaRPr>
          </a:p>
        </p:txBody>
      </p:sp>
      <p:cxnSp>
        <p:nvCxnSpPr>
          <p:cNvPr id="22" name="Straight Arrow Connector 21"/>
          <p:cNvCxnSpPr>
            <a:stCxn id="18" idx="2"/>
          </p:cNvCxnSpPr>
          <p:nvPr/>
        </p:nvCxnSpPr>
        <p:spPr>
          <a:xfrm>
            <a:off x="4345156" y="4184834"/>
            <a:ext cx="0" cy="485773"/>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5" idx="6"/>
          </p:cNvCxnSpPr>
          <p:nvPr/>
        </p:nvCxnSpPr>
        <p:spPr>
          <a:xfrm>
            <a:off x="6427637" y="4898480"/>
            <a:ext cx="46481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15196" y="4898643"/>
            <a:ext cx="501360" cy="56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99780" y="2625625"/>
            <a:ext cx="4042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int</a:t>
            </a:r>
            <a:endParaRPr lang="en-US" sz="1400" dirty="0" smtClean="0">
              <a:solidFill>
                <a:schemeClr val="bg1"/>
              </a:solidFill>
            </a:endParaRPr>
          </a:p>
        </p:txBody>
      </p:sp>
      <p:sp>
        <p:nvSpPr>
          <p:cNvPr id="86" name="Rectangle 85"/>
          <p:cNvSpPr/>
          <p:nvPr/>
        </p:nvSpPr>
        <p:spPr>
          <a:xfrm>
            <a:off x="3058606" y="4701341"/>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sp>
        <p:nvSpPr>
          <p:cNvPr id="92" name="Rectangle 91"/>
          <p:cNvSpPr/>
          <p:nvPr/>
        </p:nvSpPr>
        <p:spPr>
          <a:xfrm>
            <a:off x="4935667" y="4712647"/>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tmp3</a:t>
            </a:r>
            <a:endParaRPr lang="en-US" sz="1200" dirty="0">
              <a:solidFill>
                <a:schemeClr val="bg1"/>
              </a:solidFill>
            </a:endParaRPr>
          </a:p>
        </p:txBody>
      </p:sp>
      <p:cxnSp>
        <p:nvCxnSpPr>
          <p:cNvPr id="93" name="Straight Arrow Connector 92"/>
          <p:cNvCxnSpPr>
            <a:endCxn id="92" idx="1"/>
          </p:cNvCxnSpPr>
          <p:nvPr/>
        </p:nvCxnSpPr>
        <p:spPr>
          <a:xfrm flipV="1">
            <a:off x="4573756" y="4898480"/>
            <a:ext cx="361911" cy="72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2" idx="3"/>
            <a:endCxn id="55" idx="2"/>
          </p:cNvCxnSpPr>
          <p:nvPr/>
        </p:nvCxnSpPr>
        <p:spPr>
          <a:xfrm>
            <a:off x="5492258" y="4898480"/>
            <a:ext cx="478179"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914059" y="3811843"/>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a:t>
            </a:r>
            <a:endParaRPr lang="en-US" dirty="0">
              <a:solidFill>
                <a:schemeClr val="bg1"/>
              </a:solidFill>
            </a:endParaRPr>
          </a:p>
        </p:txBody>
      </p:sp>
      <p:cxnSp>
        <p:nvCxnSpPr>
          <p:cNvPr id="115" name="Straight Arrow Connector 114"/>
          <p:cNvCxnSpPr>
            <a:stCxn id="114" idx="2"/>
            <a:endCxn id="55" idx="0"/>
          </p:cNvCxnSpPr>
          <p:nvPr/>
        </p:nvCxnSpPr>
        <p:spPr>
          <a:xfrm>
            <a:off x="6192355" y="4183509"/>
            <a:ext cx="6682" cy="48637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4322557" y="2399485"/>
            <a:ext cx="4977645" cy="4339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res</a:t>
            </a:r>
            <a:r>
              <a:rPr lang="en-US" sz="2400" b="1" dirty="0" smtClean="0">
                <a:solidFill>
                  <a:schemeClr val="bg1"/>
                </a:solidFill>
                <a:latin typeface="Courier New" panose="02070309020205020404" pitchFamily="49" charset="0"/>
                <a:cs typeface="Courier New" panose="02070309020205020404" pitchFamily="49" charset="0"/>
              </a:rPr>
              <a:t> = </a:t>
            </a:r>
            <a:r>
              <a:rPr lang="en-US" sz="2400" b="1" dirty="0" err="1" smtClean="0">
                <a:solidFill>
                  <a:schemeClr val="tx2"/>
                </a:solidFill>
                <a:latin typeface="Courier New" panose="02070309020205020404" pitchFamily="49" charset="0"/>
                <a:cs typeface="Courier New" panose="02070309020205020404" pitchFamily="49" charset="0"/>
              </a:rPr>
              <a:t>sqr</a:t>
            </a:r>
            <a:r>
              <a:rPr lang="en-US" sz="2400" b="1" dirty="0" smtClean="0">
                <a:solidFill>
                  <a:schemeClr val="bg1"/>
                </a:solidFill>
                <a:latin typeface="Courier New" panose="02070309020205020404" pitchFamily="49" charset="0"/>
                <a:cs typeface="Courier New" panose="02070309020205020404" pitchFamily="49" charset="0"/>
              </a:rPr>
              <a:t>(</a:t>
            </a: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a</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tx2"/>
                </a:solidFill>
                <a:latin typeface="Courier New" panose="02070309020205020404" pitchFamily="49" charset="0"/>
                <a:cs typeface="Courier New" panose="02070309020205020404" pitchFamily="49" charset="0"/>
              </a:rPr>
              <a:t>*</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accent1"/>
                </a:solidFill>
                <a:latin typeface="Courier New" panose="02070309020205020404" pitchFamily="49" charset="0"/>
                <a:cs typeface="Courier New" panose="02070309020205020404" pitchFamily="49" charset="0"/>
              </a:rPr>
              <a:t>10</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tx2"/>
                </a:solidFill>
                <a:latin typeface="Courier New" panose="02070309020205020404" pitchFamily="49" charset="0"/>
                <a:cs typeface="Courier New" panose="02070309020205020404" pitchFamily="49" charset="0"/>
              </a:rPr>
              <a:t>+ </a:t>
            </a: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b </a:t>
            </a:r>
            <a:r>
              <a:rPr lang="en-US" sz="2400" b="1" dirty="0" smtClean="0">
                <a:solidFill>
                  <a:schemeClr val="tx2"/>
                </a:solidFill>
                <a:latin typeface="Courier New" panose="02070309020205020404" pitchFamily="49" charset="0"/>
                <a:cs typeface="Courier New" panose="02070309020205020404" pitchFamily="49" charset="0"/>
              </a:rPr>
              <a:t>– </a:t>
            </a:r>
            <a:r>
              <a:rPr lang="en-US" sz="2400" b="1" dirty="0" smtClean="0">
                <a:solidFill>
                  <a:schemeClr val="accent1"/>
                </a:solidFill>
                <a:latin typeface="Courier New" panose="02070309020205020404" pitchFamily="49" charset="0"/>
                <a:cs typeface="Courier New" panose="02070309020205020404" pitchFamily="49" charset="0"/>
              </a:rPr>
              <a:t>w</a:t>
            </a:r>
            <a:r>
              <a:rPr lang="en-US" sz="2400" b="1" dirty="0" smtClean="0">
                <a:solidFill>
                  <a:schemeClr val="bg1"/>
                </a:solidFill>
                <a:latin typeface="Courier New" panose="02070309020205020404" pitchFamily="49" charset="0"/>
                <a:cs typeface="Courier New" panose="02070309020205020404" pitchFamily="49" charset="0"/>
              </a:rPr>
              <a:t>;</a:t>
            </a:r>
          </a:p>
        </p:txBody>
      </p:sp>
      <p:sp>
        <p:nvSpPr>
          <p:cNvPr id="124" name="TextBox 123"/>
          <p:cNvSpPr txBox="1"/>
          <p:nvPr/>
        </p:nvSpPr>
        <p:spPr>
          <a:xfrm>
            <a:off x="652815" y="5084313"/>
            <a:ext cx="88357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const</a:t>
            </a:r>
            <a:r>
              <a:rPr lang="en-US" sz="1400" dirty="0" smtClean="0">
                <a:solidFill>
                  <a:schemeClr val="bg1"/>
                </a:solidFill>
              </a:rPr>
              <a:t> </a:t>
            </a:r>
            <a:r>
              <a:rPr lang="en-US" sz="1400" dirty="0" err="1" smtClean="0">
                <a:solidFill>
                  <a:schemeClr val="bg1"/>
                </a:solidFill>
              </a:rPr>
              <a:t>int</a:t>
            </a:r>
            <a:endParaRPr lang="en-US" sz="1400" dirty="0" smtClean="0">
              <a:solidFill>
                <a:schemeClr val="bg1"/>
              </a:solidFill>
            </a:endParaRPr>
          </a:p>
        </p:txBody>
      </p:sp>
      <p:sp>
        <p:nvSpPr>
          <p:cNvPr id="125" name="TextBox 124"/>
          <p:cNvSpPr txBox="1"/>
          <p:nvPr/>
        </p:nvSpPr>
        <p:spPr>
          <a:xfrm>
            <a:off x="2019313" y="4183509"/>
            <a:ext cx="4042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int</a:t>
            </a:r>
            <a:endParaRPr lang="en-US" sz="1400" dirty="0" smtClean="0">
              <a:solidFill>
                <a:schemeClr val="bg1"/>
              </a:solidFill>
            </a:endParaRPr>
          </a:p>
        </p:txBody>
      </p:sp>
      <p:sp>
        <p:nvSpPr>
          <p:cNvPr id="126" name="TextBox 125"/>
          <p:cNvSpPr txBox="1"/>
          <p:nvPr/>
        </p:nvSpPr>
        <p:spPr>
          <a:xfrm>
            <a:off x="3054615" y="5073007"/>
            <a:ext cx="5645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float</a:t>
            </a:r>
          </a:p>
        </p:txBody>
      </p:sp>
      <p:sp>
        <p:nvSpPr>
          <p:cNvPr id="127" name="TextBox 126"/>
          <p:cNvSpPr txBox="1"/>
          <p:nvPr/>
        </p:nvSpPr>
        <p:spPr>
          <a:xfrm>
            <a:off x="4952987" y="5084313"/>
            <a:ext cx="5645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float</a:t>
            </a:r>
          </a:p>
        </p:txBody>
      </p:sp>
      <p:sp>
        <p:nvSpPr>
          <p:cNvPr id="128" name="TextBox 127"/>
          <p:cNvSpPr txBox="1"/>
          <p:nvPr/>
        </p:nvSpPr>
        <p:spPr>
          <a:xfrm>
            <a:off x="6901824" y="5099185"/>
            <a:ext cx="5645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float</a:t>
            </a:r>
          </a:p>
        </p:txBody>
      </p:sp>
      <p:sp>
        <p:nvSpPr>
          <p:cNvPr id="129" name="TextBox 128"/>
          <p:cNvSpPr txBox="1"/>
          <p:nvPr/>
        </p:nvSpPr>
        <p:spPr>
          <a:xfrm>
            <a:off x="5670417" y="3496401"/>
            <a:ext cx="104387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const</a:t>
            </a:r>
            <a:r>
              <a:rPr lang="en-US" sz="1400" dirty="0" smtClean="0">
                <a:solidFill>
                  <a:schemeClr val="bg1"/>
                </a:solidFill>
              </a:rPr>
              <a:t> float</a:t>
            </a:r>
          </a:p>
        </p:txBody>
      </p:sp>
      <p:sp>
        <p:nvSpPr>
          <p:cNvPr id="130" name="TextBox 129"/>
          <p:cNvSpPr txBox="1"/>
          <p:nvPr/>
        </p:nvSpPr>
        <p:spPr>
          <a:xfrm>
            <a:off x="4143017" y="3509673"/>
            <a:ext cx="4042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int</a:t>
            </a:r>
            <a:endParaRPr lang="en-US" sz="1400" dirty="0" smtClean="0">
              <a:solidFill>
                <a:schemeClr val="bg1"/>
              </a:solidFill>
            </a:endParaRPr>
          </a:p>
        </p:txBody>
      </p:sp>
      <p:sp>
        <p:nvSpPr>
          <p:cNvPr id="38" name="Oval 37"/>
          <p:cNvSpPr/>
          <p:nvPr/>
        </p:nvSpPr>
        <p:spPr>
          <a:xfrm>
            <a:off x="869365" y="3769076"/>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a:r>
            <a:endParaRPr lang="en-US" sz="2800" b="1" dirty="0"/>
          </a:p>
        </p:txBody>
      </p:sp>
      <p:sp>
        <p:nvSpPr>
          <p:cNvPr id="54" name="Oval 53"/>
          <p:cNvSpPr/>
          <p:nvPr/>
        </p:nvSpPr>
        <p:spPr>
          <a:xfrm>
            <a:off x="4093957" y="4670607"/>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a:r>
            <a:endParaRPr lang="en-US" sz="2800" b="1" dirty="0"/>
          </a:p>
        </p:txBody>
      </p:sp>
      <p:sp>
        <p:nvSpPr>
          <p:cNvPr id="55" name="Oval 54"/>
          <p:cNvSpPr/>
          <p:nvPr/>
        </p:nvSpPr>
        <p:spPr>
          <a:xfrm>
            <a:off x="5970437" y="4669880"/>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t>
            </a:r>
          </a:p>
        </p:txBody>
      </p:sp>
    </p:spTree>
    <p:extLst>
      <p:ext uri="{BB962C8B-B14F-4D97-AF65-F5344CB8AC3E}">
        <p14:creationId xmlns:p14="http://schemas.microsoft.com/office/powerpoint/2010/main" val="288812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60020" y="2515033"/>
            <a:ext cx="4686127" cy="618631"/>
          </a:xfrm>
        </p:spPr>
        <p:txBody>
          <a:bodyPr/>
          <a:lstStyle/>
          <a:p>
            <a:pPr algn="ctr"/>
            <a:r>
              <a:rPr lang="en-US" dirty="0"/>
              <a:t>GDC ATTENDEES SAVE 20%</a:t>
            </a:r>
          </a:p>
        </p:txBody>
      </p:sp>
      <p:sp>
        <p:nvSpPr>
          <p:cNvPr id="15" name="Text Placeholder 14"/>
          <p:cNvSpPr>
            <a:spLocks noGrp="1"/>
          </p:cNvSpPr>
          <p:nvPr>
            <p:ph type="body" sz="quarter" idx="10"/>
          </p:nvPr>
        </p:nvSpPr>
        <p:spPr>
          <a:xfrm>
            <a:off x="508314" y="4250654"/>
            <a:ext cx="3792789" cy="525463"/>
          </a:xfrm>
        </p:spPr>
        <p:txBody>
          <a:bodyPr/>
          <a:lstStyle/>
          <a:p>
            <a:pPr algn="ctr"/>
            <a:r>
              <a:rPr lang="en-US" dirty="0"/>
              <a:t>Featuring new gaming track focused on deep learning and AI on Monday, 26 March 2018</a:t>
            </a:r>
          </a:p>
        </p:txBody>
      </p:sp>
      <p:pic>
        <p:nvPicPr>
          <p:cNvPr id="1026" name="Picture 2" descr="https://lh5.googleusercontent.com/aMDqUGdnPxIDdeJGUJRZq3B9S5hn_HLBcDj-KMW3Hl1aoU8XP3UdWXkxqpfB96MT3PrJqeHSlCQUwR1BM2m5FwaVc72zttOW1MPXEdlyUVnax_0vJ9wQeOa5KmAJvHLs4RhE_S6v">
            <a:extLst>
              <a:ext uri="{FF2B5EF4-FFF2-40B4-BE49-F238E27FC236}">
                <a16:creationId xmlns="" xmlns:a16="http://schemas.microsoft.com/office/drawing/2014/main" id="{4D57ACCD-B03C-47D7-9223-64176F7DF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9" y="97522"/>
            <a:ext cx="10555937" cy="1791167"/>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6" name="Text Placeholder 14">
            <a:extLst>
              <a:ext uri="{FF2B5EF4-FFF2-40B4-BE49-F238E27FC236}">
                <a16:creationId xmlns="" xmlns:a16="http://schemas.microsoft.com/office/drawing/2014/main" id="{2335EB6F-05BF-41C8-BF64-8F921087708C}"/>
              </a:ext>
            </a:extLst>
          </p:cNvPr>
          <p:cNvSpPr txBox="1">
            <a:spLocks/>
          </p:cNvSpPr>
          <p:nvPr/>
        </p:nvSpPr>
        <p:spPr bwMode="auto">
          <a:xfrm>
            <a:off x="260022" y="3218949"/>
            <a:ext cx="4939790" cy="525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365760" rtl="0" fontAlgn="base">
              <a:lnSpc>
                <a:spcPct val="100000"/>
              </a:lnSpc>
              <a:spcBef>
                <a:spcPts val="1200"/>
              </a:spcBef>
              <a:spcAft>
                <a:spcPts val="0"/>
              </a:spcAft>
              <a:buClr>
                <a:schemeClr val="tx2"/>
              </a:buClr>
              <a:buSzPct val="100000"/>
              <a:buFontTx/>
              <a:buNone/>
              <a:tabLst>
                <a:tab pos="365760" algn="l"/>
                <a:tab pos="731520" algn="l"/>
                <a:tab pos="1097280" algn="l"/>
                <a:tab pos="1463040" algn="l"/>
              </a:tabLst>
              <a:defRPr sz="2400" b="0">
                <a:solidFill>
                  <a:schemeClr val="tx2"/>
                </a:solidFill>
                <a:latin typeface="Trebuchet MS" panose="020B0603020202020204" pitchFamily="34" charset="0"/>
                <a:ea typeface="+mn-ea"/>
                <a:cs typeface="+mn-cs"/>
              </a:defRPr>
            </a:lvl1pPr>
            <a:lvl2pPr marL="571500" indent="0" algn="ctr" defTabSz="365760" rtl="0" fontAlgn="base">
              <a:lnSpc>
                <a:spcPct val="100000"/>
              </a:lnSpc>
              <a:spcBef>
                <a:spcPts val="1200"/>
              </a:spcBef>
              <a:spcAft>
                <a:spcPts val="0"/>
              </a:spcAft>
              <a:buClr>
                <a:schemeClr val="tx2"/>
              </a:buClr>
              <a:buSzPct val="100000"/>
              <a:buFontTx/>
              <a:buNone/>
              <a:tabLst>
                <a:tab pos="731520" algn="l"/>
                <a:tab pos="1097280" algn="l"/>
                <a:tab pos="1463040" algn="l"/>
              </a:tabLst>
              <a:defRPr sz="2800" b="0">
                <a:solidFill>
                  <a:schemeClr val="tx2"/>
                </a:solidFill>
                <a:latin typeface="Trebuchet MS" panose="020B0603020202020204" pitchFamily="34" charset="0"/>
              </a:defRPr>
            </a:lvl2pPr>
            <a:lvl3pPr marL="1089025" indent="0" algn="ctr" defTabSz="365760" rtl="0" fontAlgn="base">
              <a:lnSpc>
                <a:spcPct val="100000"/>
              </a:lnSpc>
              <a:spcBef>
                <a:spcPts val="1200"/>
              </a:spcBef>
              <a:spcAft>
                <a:spcPts val="0"/>
              </a:spcAft>
              <a:buClr>
                <a:schemeClr val="tx2"/>
              </a:buClr>
              <a:buSzPct val="100000"/>
              <a:buFontTx/>
              <a:buNone/>
              <a:tabLst>
                <a:tab pos="1097280" algn="l"/>
                <a:tab pos="1463040" algn="l"/>
                <a:tab pos="1828800" algn="l"/>
              </a:tabLst>
              <a:defRPr sz="2800" b="0">
                <a:solidFill>
                  <a:schemeClr val="tx2"/>
                </a:solidFill>
                <a:latin typeface="Trebuchet MS" panose="020B0603020202020204" pitchFamily="34" charset="0"/>
              </a:defRPr>
            </a:lvl3pPr>
            <a:lvl4pPr marL="1546225" indent="0" algn="ctr" rtl="0" fontAlgn="base">
              <a:spcBef>
                <a:spcPct val="20000"/>
              </a:spcBef>
              <a:spcAft>
                <a:spcPct val="0"/>
              </a:spcAft>
              <a:buFontTx/>
              <a:buNone/>
              <a:defRPr sz="2800">
                <a:solidFill>
                  <a:schemeClr val="tx2"/>
                </a:solidFill>
                <a:latin typeface="Trebuchet MS" panose="020B0603020202020204" pitchFamily="34" charset="0"/>
              </a:defRPr>
            </a:lvl4pPr>
            <a:lvl5pPr marL="1889125" indent="0" algn="ctr" rtl="0" fontAlgn="base">
              <a:spcBef>
                <a:spcPct val="20000"/>
              </a:spcBef>
              <a:spcAft>
                <a:spcPct val="0"/>
              </a:spcAft>
              <a:buFontTx/>
              <a:buNone/>
              <a:defRPr sz="2800">
                <a:solidFill>
                  <a:schemeClr val="tx2"/>
                </a:solidFill>
                <a:latin typeface="Trebuchet MS" panose="020B0603020202020204" pitchFamily="34" charset="0"/>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r>
              <a:rPr lang="en-US" sz="2000" kern="0" dirty="0">
                <a:solidFill>
                  <a:schemeClr val="bg1"/>
                </a:solidFill>
              </a:rPr>
              <a:t>REGISTER AT: www.gputechconf.com </a:t>
            </a:r>
          </a:p>
          <a:p>
            <a:r>
              <a:rPr lang="en-US" sz="2000" kern="0" dirty="0">
                <a:solidFill>
                  <a:schemeClr val="bg1"/>
                </a:solidFill>
              </a:rPr>
              <a:t>USE CODE: GMGDC</a:t>
            </a:r>
          </a:p>
        </p:txBody>
      </p:sp>
      <p:pic>
        <p:nvPicPr>
          <p:cNvPr id="3" name="Picture 2">
            <a:extLst>
              <a:ext uri="{FF2B5EF4-FFF2-40B4-BE49-F238E27FC236}">
                <a16:creationId xmlns="" xmlns:a16="http://schemas.microsoft.com/office/drawing/2014/main" id="{7D346C04-E36A-418E-B790-8C88C612DC40}"/>
              </a:ext>
            </a:extLst>
          </p:cNvPr>
          <p:cNvPicPr>
            <a:picLocks noChangeAspect="1"/>
          </p:cNvPicPr>
          <p:nvPr/>
        </p:nvPicPr>
        <p:blipFill>
          <a:blip r:embed="rId4"/>
          <a:stretch>
            <a:fillRect/>
          </a:stretch>
        </p:blipFill>
        <p:spPr>
          <a:xfrm>
            <a:off x="4864548" y="2241529"/>
            <a:ext cx="5772988" cy="3247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781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276735E-4AA6-4BA2-8D9A-B040147F3786}"/>
              </a:ext>
            </a:extLst>
          </p:cNvPr>
          <p:cNvSpPr>
            <a:spLocks noGrp="1"/>
          </p:cNvSpPr>
          <p:nvPr>
            <p:ph type="title"/>
          </p:nvPr>
        </p:nvSpPr>
        <p:spPr/>
        <p:txBody>
          <a:bodyPr/>
          <a:lstStyle/>
          <a:p>
            <a:endParaRPr lang="en-US"/>
          </a:p>
        </p:txBody>
      </p:sp>
      <p:sp>
        <p:nvSpPr>
          <p:cNvPr id="4" name="Subtitle 11"/>
          <p:cNvSpPr>
            <a:spLocks noGrp="1"/>
          </p:cNvSpPr>
          <p:nvPr>
            <p:ph type="subTitle" idx="1"/>
          </p:nvPr>
        </p:nvSpPr>
        <p:spPr>
          <a:xfrm>
            <a:off x="2225040" y="2152857"/>
            <a:ext cx="6732356" cy="1071062"/>
          </a:xfrm>
        </p:spPr>
        <p:txBody>
          <a:bodyPr/>
          <a:lstStyle/>
          <a:p>
            <a:r>
              <a:rPr lang="en-US" dirty="0" smtClean="0"/>
              <a:t>Stuart Schaefer, Microsoft</a:t>
            </a:r>
          </a:p>
          <a:p>
            <a:r>
              <a:rPr lang="en-US" dirty="0" smtClean="0"/>
              <a:t>Yury Uralsky, NVIDIA</a:t>
            </a:r>
          </a:p>
          <a:p>
            <a:r>
              <a:rPr lang="en-US" dirty="0" smtClean="0"/>
              <a:t>Daniel Kennett, Microsoft</a:t>
            </a:r>
            <a:endParaRPr lang="en-US" dirty="0"/>
          </a:p>
        </p:txBody>
      </p:sp>
    </p:spTree>
    <p:extLst>
      <p:ext uri="{BB962C8B-B14F-4D97-AF65-F5344CB8AC3E}">
        <p14:creationId xmlns:p14="http://schemas.microsoft.com/office/powerpoint/2010/main" val="272233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179"/>
          <p:cNvGrpSpPr/>
          <p:nvPr/>
        </p:nvGrpSpPr>
        <p:grpSpPr>
          <a:xfrm>
            <a:off x="1844633" y="3749202"/>
            <a:ext cx="1392441" cy="1089579"/>
            <a:chOff x="4610900" y="4531313"/>
            <a:chExt cx="1392441" cy="1089579"/>
          </a:xfrm>
        </p:grpSpPr>
        <p:sp>
          <p:nvSpPr>
            <p:cNvPr id="181" name="Parallelogram 180"/>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1" idx="1"/>
              <a:endCxn id="18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18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661061" y="4043116"/>
            <a:ext cx="1392441" cy="1089579"/>
            <a:chOff x="4610900" y="4531313"/>
            <a:chExt cx="1392441" cy="1089579"/>
          </a:xfrm>
        </p:grpSpPr>
        <p:sp>
          <p:nvSpPr>
            <p:cNvPr id="195" name="Parallelogram 194"/>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5" idx="1"/>
              <a:endCxn id="195"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endCxn id="196"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3445547" y="4326766"/>
            <a:ext cx="1392441" cy="1089579"/>
            <a:chOff x="4610900" y="4531313"/>
            <a:chExt cx="1392441" cy="1089579"/>
          </a:xfrm>
        </p:grpSpPr>
        <p:sp>
          <p:nvSpPr>
            <p:cNvPr id="209" name="Parallelogram 208"/>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09" idx="1"/>
              <a:endCxn id="20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1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1849743" y="2947233"/>
            <a:ext cx="1392441" cy="1089579"/>
            <a:chOff x="4610900" y="4531313"/>
            <a:chExt cx="1392441" cy="1089579"/>
          </a:xfrm>
        </p:grpSpPr>
        <p:sp>
          <p:nvSpPr>
            <p:cNvPr id="139" name="Parallelogram 138"/>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9" idx="1"/>
              <a:endCxn id="139"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40"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2666171" y="3241147"/>
            <a:ext cx="1392441" cy="1089579"/>
            <a:chOff x="4610900" y="4531313"/>
            <a:chExt cx="1392441" cy="1089579"/>
          </a:xfrm>
        </p:grpSpPr>
        <p:sp>
          <p:nvSpPr>
            <p:cNvPr id="153" name="Parallelogram 152"/>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3" idx="1"/>
              <a:endCxn id="153"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5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3450657" y="3524797"/>
            <a:ext cx="1392441" cy="1089579"/>
            <a:chOff x="4610900" y="4531313"/>
            <a:chExt cx="1392441" cy="1089579"/>
          </a:xfrm>
        </p:grpSpPr>
        <p:sp>
          <p:nvSpPr>
            <p:cNvPr id="167" name="Parallelogram 166"/>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67" idx="1"/>
              <a:endCxn id="167"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168"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850269" y="2087586"/>
            <a:ext cx="1392441" cy="1089579"/>
            <a:chOff x="4610900" y="4531313"/>
            <a:chExt cx="1392441" cy="1089579"/>
          </a:xfrm>
        </p:grpSpPr>
        <p:sp>
          <p:nvSpPr>
            <p:cNvPr id="131" name="Parallelogram 130"/>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31" idx="1"/>
              <a:endCxn id="131"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2"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2649229" y="2363385"/>
            <a:ext cx="1392441" cy="1089579"/>
            <a:chOff x="4610900" y="4531313"/>
            <a:chExt cx="1392441" cy="1089579"/>
          </a:xfrm>
        </p:grpSpPr>
        <p:sp>
          <p:nvSpPr>
            <p:cNvPr id="108" name="Parallelogram 107"/>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08" idx="1"/>
              <a:endCxn id="108"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09"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Convolutions on tensors</a:t>
            </a:r>
            <a:endParaRPr lang="en-US" dirty="0"/>
          </a:p>
        </p:txBody>
      </p:sp>
      <p:sp>
        <p:nvSpPr>
          <p:cNvPr id="4" name="Text Placeholder 3"/>
          <p:cNvSpPr>
            <a:spLocks noGrp="1"/>
          </p:cNvSpPr>
          <p:nvPr>
            <p:ph type="body" sz="quarter" idx="10"/>
          </p:nvPr>
        </p:nvSpPr>
        <p:spPr/>
        <p:txBody>
          <a:bodyPr/>
          <a:lstStyle/>
          <a:p>
            <a:endParaRPr lang="en-US" dirty="0"/>
          </a:p>
        </p:txBody>
      </p:sp>
      <p:grpSp>
        <p:nvGrpSpPr>
          <p:cNvPr id="71" name="Group 70"/>
          <p:cNvGrpSpPr/>
          <p:nvPr/>
        </p:nvGrpSpPr>
        <p:grpSpPr>
          <a:xfrm>
            <a:off x="1414228" y="-51081"/>
            <a:ext cx="1392441" cy="1089579"/>
            <a:chOff x="4610900" y="4531313"/>
            <a:chExt cx="1392441" cy="1089579"/>
          </a:xfrm>
        </p:grpSpPr>
        <p:sp>
          <p:nvSpPr>
            <p:cNvPr id="72" name="Parallelogram 71"/>
            <p:cNvSpPr/>
            <p:nvPr/>
          </p:nvSpPr>
          <p:spPr>
            <a:xfrm rot="5400000" flipV="1">
              <a:off x="5141271" y="4755127"/>
              <a:ext cx="863331" cy="860809"/>
            </a:xfrm>
            <a:prstGeom prst="parallelogram">
              <a:avLst>
                <a:gd name="adj" fmla="val 35132"/>
              </a:avLst>
            </a:prstGeom>
            <a:solidFill>
              <a:srgbClr val="2CAE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arallelogram 72"/>
            <p:cNvSpPr/>
            <p:nvPr/>
          </p:nvSpPr>
          <p:spPr>
            <a:xfrm rot="16200000" flipH="1" flipV="1">
              <a:off x="4501586" y="4979475"/>
              <a:ext cx="750731" cy="532104"/>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arallelogram 73"/>
            <p:cNvSpPr/>
            <p:nvPr/>
          </p:nvSpPr>
          <p:spPr>
            <a:xfrm rot="1167788">
              <a:off x="4671347" y="4531313"/>
              <a:ext cx="1274229" cy="572573"/>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2" idx="1"/>
              <a:endCxn id="72"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7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921590" y="-158117"/>
            <a:ext cx="1392441" cy="1089579"/>
            <a:chOff x="4610900" y="4531313"/>
            <a:chExt cx="1392441" cy="1089579"/>
          </a:xfrm>
        </p:grpSpPr>
        <p:sp>
          <p:nvSpPr>
            <p:cNvPr id="93" name="Parallelogram 92"/>
            <p:cNvSpPr/>
            <p:nvPr/>
          </p:nvSpPr>
          <p:spPr>
            <a:xfrm rot="5400000" flipV="1">
              <a:off x="5141271" y="4755127"/>
              <a:ext cx="863331" cy="860809"/>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rot="16200000" flipH="1" flipV="1">
              <a:off x="4501586" y="4979475"/>
              <a:ext cx="750731" cy="532104"/>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arallelogram 95"/>
            <p:cNvSpPr/>
            <p:nvPr/>
          </p:nvSpPr>
          <p:spPr>
            <a:xfrm rot="1167788">
              <a:off x="4671347" y="4531313"/>
              <a:ext cx="1274229" cy="572573"/>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3" idx="1"/>
              <a:endCxn id="93" idx="3"/>
            </p:cNvCxnSpPr>
            <p:nvPr/>
          </p:nvCxnSpPr>
          <p:spPr>
            <a:xfrm flipV="1">
              <a:off x="5142532" y="5034322"/>
              <a:ext cx="860809" cy="3024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94"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3453024" y="2656526"/>
            <a:ext cx="1392441" cy="1089579"/>
            <a:chOff x="4610900" y="4531313"/>
            <a:chExt cx="1392441" cy="1089579"/>
          </a:xfrm>
        </p:grpSpPr>
        <p:sp>
          <p:nvSpPr>
            <p:cNvPr id="122" name="Parallelogram 121"/>
            <p:cNvSpPr/>
            <p:nvPr/>
          </p:nvSpPr>
          <p:spPr>
            <a:xfrm rot="5400000" flipV="1">
              <a:off x="5141271" y="4755127"/>
              <a:ext cx="863331" cy="860809"/>
            </a:xfrm>
            <a:prstGeom prst="parallelogram">
              <a:avLst>
                <a:gd name="adj" fmla="val 35132"/>
              </a:avLst>
            </a:prstGeom>
            <a:solidFill>
              <a:srgbClr val="CC27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rot="16200000" flipH="1" flipV="1">
              <a:off x="4501586" y="4979475"/>
              <a:ext cx="750731" cy="532104"/>
            </a:xfrm>
            <a:prstGeom prst="parallelogram">
              <a:avLst>
                <a:gd name="adj" fmla="val 35132"/>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rot="1167788">
              <a:off x="4671347" y="4531313"/>
              <a:ext cx="1274229" cy="572573"/>
            </a:xfrm>
            <a:prstGeom prst="parallelogram">
              <a:avLst>
                <a:gd name="adj" fmla="val 122628"/>
              </a:avLst>
            </a:prstGeom>
            <a:solidFill>
              <a:srgbClr val="AF151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p:cNvCxnSpPr/>
            <p:nvPr/>
          </p:nvCxnSpPr>
          <p:spPr>
            <a:xfrm>
              <a:off x="5572936" y="4904218"/>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781" y="499104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789812" y="4821822"/>
              <a:ext cx="0" cy="5517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863098" y="4653919"/>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062025" y="4713244"/>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845288" y="4788931"/>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256348" y="4639106"/>
              <a:ext cx="520105" cy="1857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862276" y="4971836"/>
              <a:ext cx="0" cy="55980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2" idx="1"/>
              <a:endCxn id="122" idx="3"/>
            </p:cNvCxnSpPr>
            <p:nvPr/>
          </p:nvCxnSpPr>
          <p:spPr>
            <a:xfrm flipV="1">
              <a:off x="5142532" y="5034322"/>
              <a:ext cx="860809" cy="302419"/>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23" idx="1"/>
            </p:cNvCxnSpPr>
            <p:nvPr/>
          </p:nvCxnSpPr>
          <p:spPr>
            <a:xfrm>
              <a:off x="4619264" y="5152100"/>
              <a:ext cx="523740" cy="1868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349706" y="3225475"/>
            <a:ext cx="1073772" cy="1237941"/>
            <a:chOff x="6416256" y="4368263"/>
            <a:chExt cx="1073772" cy="1237941"/>
          </a:xfrm>
        </p:grpSpPr>
        <p:sp>
          <p:nvSpPr>
            <p:cNvPr id="223" name="Parallelogram 222"/>
            <p:cNvSpPr/>
            <p:nvPr/>
          </p:nvSpPr>
          <p:spPr>
            <a:xfrm rot="16200000" flipH="1" flipV="1">
              <a:off x="6197512" y="4592942"/>
              <a:ext cx="1232003" cy="794516"/>
            </a:xfrm>
            <a:prstGeom prst="parallelogram">
              <a:avLst>
                <a:gd name="adj" fmla="val 351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arallelogram 223"/>
            <p:cNvSpPr/>
            <p:nvPr/>
          </p:nvSpPr>
          <p:spPr>
            <a:xfrm rot="5400000" flipV="1">
              <a:off x="6818355" y="4945125"/>
              <a:ext cx="1053506" cy="268651"/>
            </a:xfrm>
            <a:prstGeom prst="parallelogram">
              <a:avLst>
                <a:gd name="adj" fmla="val 35132"/>
              </a:avLst>
            </a:prstGeom>
            <a:solidFill>
              <a:srgbClr val="CC2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arallelogram 224"/>
            <p:cNvSpPr/>
            <p:nvPr/>
          </p:nvSpPr>
          <p:spPr>
            <a:xfrm rot="1167788">
              <a:off x="6422643" y="4371564"/>
              <a:ext cx="1054364" cy="191529"/>
            </a:xfrm>
            <a:prstGeom prst="parallelogram">
              <a:avLst>
                <a:gd name="adj" fmla="val 122628"/>
              </a:avLst>
            </a:prstGeom>
            <a:solidFill>
              <a:srgbClr val="AF15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p:nvGrpSpPr>
        <p:grpSpPr>
          <a:xfrm>
            <a:off x="-305272" y="1291874"/>
            <a:ext cx="1073772" cy="1237941"/>
            <a:chOff x="6416256" y="4368263"/>
            <a:chExt cx="1073772" cy="1237941"/>
          </a:xfrm>
        </p:grpSpPr>
        <p:sp>
          <p:nvSpPr>
            <p:cNvPr id="265" name="Parallelogram 264"/>
            <p:cNvSpPr/>
            <p:nvPr/>
          </p:nvSpPr>
          <p:spPr>
            <a:xfrm rot="16200000" flipH="1" flipV="1">
              <a:off x="6197512" y="4592942"/>
              <a:ext cx="1232003" cy="794516"/>
            </a:xfrm>
            <a:prstGeom prst="parallelogram">
              <a:avLst>
                <a:gd name="adj" fmla="val 35132"/>
              </a:avLst>
            </a:prstGeom>
            <a:solidFill>
              <a:srgbClr val="76B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Parallelogram 265"/>
            <p:cNvSpPr/>
            <p:nvPr/>
          </p:nvSpPr>
          <p:spPr>
            <a:xfrm rot="5400000" flipV="1">
              <a:off x="6818355" y="4945125"/>
              <a:ext cx="1053506" cy="268651"/>
            </a:xfrm>
            <a:prstGeom prst="parallelogram">
              <a:avLst>
                <a:gd name="adj" fmla="val 3513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Parallelogram 266"/>
            <p:cNvSpPr/>
            <p:nvPr/>
          </p:nvSpPr>
          <p:spPr>
            <a:xfrm rot="1167788">
              <a:off x="6422643" y="4371564"/>
              <a:ext cx="1054364" cy="191529"/>
            </a:xfrm>
            <a:prstGeom prst="parallelogram">
              <a:avLst>
                <a:gd name="adj" fmla="val 122628"/>
              </a:avLst>
            </a:prstGeom>
            <a:solidFill>
              <a:srgbClr val="2593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p:nvGrpSpPr>
        <p:grpSpPr>
          <a:xfrm>
            <a:off x="-38538" y="63639"/>
            <a:ext cx="1073772" cy="1237941"/>
            <a:chOff x="6416256" y="4368263"/>
            <a:chExt cx="1073772" cy="1237941"/>
          </a:xfrm>
        </p:grpSpPr>
        <p:sp>
          <p:nvSpPr>
            <p:cNvPr id="277" name="Parallelogram 276"/>
            <p:cNvSpPr/>
            <p:nvPr/>
          </p:nvSpPr>
          <p:spPr>
            <a:xfrm rot="16200000" flipH="1" flipV="1">
              <a:off x="6197512" y="4592942"/>
              <a:ext cx="1232003" cy="794516"/>
            </a:xfrm>
            <a:prstGeom prst="parallelogram">
              <a:avLst>
                <a:gd name="adj" fmla="val 3513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Parallelogram 277"/>
            <p:cNvSpPr/>
            <p:nvPr/>
          </p:nvSpPr>
          <p:spPr>
            <a:xfrm rot="5400000" flipV="1">
              <a:off x="6818355" y="4945125"/>
              <a:ext cx="1053506" cy="268651"/>
            </a:xfrm>
            <a:prstGeom prst="parallelogram">
              <a:avLst>
                <a:gd name="adj" fmla="val 35132"/>
              </a:avLst>
            </a:prstGeom>
            <a:solidFill>
              <a:srgbClr val="0051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arallelogram 278"/>
            <p:cNvSpPr/>
            <p:nvPr/>
          </p:nvSpPr>
          <p:spPr>
            <a:xfrm rot="1167788">
              <a:off x="6422643" y="4371564"/>
              <a:ext cx="1054364" cy="191529"/>
            </a:xfrm>
            <a:prstGeom prst="parallelogram">
              <a:avLst>
                <a:gd name="adj" fmla="val 122628"/>
              </a:avLst>
            </a:prstGeom>
            <a:solidFill>
              <a:srgbClr val="00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0" name="Straight Connector 279"/>
            <p:cNvCxnSpPr/>
            <p:nvPr/>
          </p:nvCxnSpPr>
          <p:spPr>
            <a:xfrm>
              <a:off x="6935543" y="4552696"/>
              <a:ext cx="0" cy="9435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6687950" y="4477947"/>
              <a:ext cx="0" cy="96327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423817" y="5031205"/>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6910971" y="44641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7210777" y="4870290"/>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433538" y="4706902"/>
              <a:ext cx="794516" cy="279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7221366" y="5204214"/>
              <a:ext cx="268662" cy="975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6664561" y="4368263"/>
              <a:ext cx="285264" cy="102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8" name="Right Arrow 287"/>
          <p:cNvSpPr/>
          <p:nvPr/>
        </p:nvSpPr>
        <p:spPr>
          <a:xfrm rot="21382423">
            <a:off x="4917202" y="3196801"/>
            <a:ext cx="208218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842123" y="2191260"/>
            <a:ext cx="3009060" cy="3232332"/>
            <a:chOff x="1330433" y="2392614"/>
            <a:chExt cx="3009060" cy="3232332"/>
          </a:xfrm>
        </p:grpSpPr>
        <p:sp>
          <p:nvSpPr>
            <p:cNvPr id="14" name="Parallelogram 13"/>
            <p:cNvSpPr/>
            <p:nvPr/>
          </p:nvSpPr>
          <p:spPr>
            <a:xfrm rot="16200000" flipH="1" flipV="1">
              <a:off x="911117" y="3057570"/>
              <a:ext cx="2994863" cy="2139885"/>
            </a:xfrm>
            <a:prstGeom prst="parallelogram">
              <a:avLst>
                <a:gd name="adj" fmla="val 35132"/>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2636227" y="3924837"/>
              <a:ext cx="2542378" cy="857839"/>
            </a:xfrm>
            <a:prstGeom prst="parallelogram">
              <a:avLst>
                <a:gd name="adj" fmla="val 35132"/>
              </a:avLst>
            </a:prstGeom>
            <a:solidFill>
              <a:schemeClr val="bg2">
                <a:lumMod val="40000"/>
                <a:lumOff val="60000"/>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rot="1167788">
              <a:off x="1348797" y="2565611"/>
              <a:ext cx="2979858" cy="572215"/>
            </a:xfrm>
            <a:prstGeom prst="parallelogram">
              <a:avLst>
                <a:gd name="adj" fmla="val 122628"/>
              </a:avLst>
            </a:prstGeom>
            <a:solidFill>
              <a:schemeClr val="bg2">
                <a:lumMod val="60000"/>
                <a:lumOff val="4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4" idx="5"/>
              <a:endCxn id="14"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5"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684115" y="3295859"/>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5"/>
              <a:endCxn id="16"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4" idx="1"/>
              <a:endCxn id="15"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447709" y="36626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492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p:cNvSpPr/>
          <p:nvPr/>
        </p:nvSpPr>
        <p:spPr>
          <a:xfrm>
            <a:off x="2029827"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8" name="Oval 67"/>
          <p:cNvSpPr/>
          <p:nvPr/>
        </p:nvSpPr>
        <p:spPr>
          <a:xfrm>
            <a:off x="2029827"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69" name="Oval 68"/>
          <p:cNvSpPr/>
          <p:nvPr/>
        </p:nvSpPr>
        <p:spPr>
          <a:xfrm>
            <a:off x="2029827" y="488082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72" name="Oval 71"/>
          <p:cNvSpPr/>
          <p:nvPr/>
        </p:nvSpPr>
        <p:spPr>
          <a:xfrm>
            <a:off x="3682013" y="2572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73" name="Oval 72"/>
          <p:cNvSpPr/>
          <p:nvPr/>
        </p:nvSpPr>
        <p:spPr>
          <a:xfrm>
            <a:off x="3682013"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4" name="Oval 73"/>
          <p:cNvSpPr/>
          <p:nvPr/>
        </p:nvSpPr>
        <p:spPr>
          <a:xfrm>
            <a:off x="3682013"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682013"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76" name="Oval 75"/>
          <p:cNvSpPr/>
          <p:nvPr/>
        </p:nvSpPr>
        <p:spPr>
          <a:xfrm>
            <a:off x="3682013" y="488082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0</a:t>
            </a:r>
          </a:p>
        </p:txBody>
      </p:sp>
    </p:spTree>
    <p:extLst>
      <p:ext uri="{BB962C8B-B14F-4D97-AF65-F5344CB8AC3E}">
        <p14:creationId xmlns:p14="http://schemas.microsoft.com/office/powerpoint/2010/main" val="154157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p:cNvSpPr/>
          <p:nvPr/>
        </p:nvSpPr>
        <p:spPr>
          <a:xfrm>
            <a:off x="2029827"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68" name="Oval 67"/>
          <p:cNvSpPr/>
          <p:nvPr/>
        </p:nvSpPr>
        <p:spPr>
          <a:xfrm>
            <a:off x="2029827"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69" name="Oval 68"/>
          <p:cNvSpPr/>
          <p:nvPr/>
        </p:nvSpPr>
        <p:spPr>
          <a:xfrm>
            <a:off x="2029827"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sp>
        <p:nvSpPr>
          <p:cNvPr id="72" name="Oval 71"/>
          <p:cNvSpPr/>
          <p:nvPr/>
        </p:nvSpPr>
        <p:spPr>
          <a:xfrm>
            <a:off x="3682013" y="2572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73" name="Oval 72"/>
          <p:cNvSpPr/>
          <p:nvPr/>
        </p:nvSpPr>
        <p:spPr>
          <a:xfrm>
            <a:off x="3682013"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4" name="Oval 73"/>
          <p:cNvSpPr/>
          <p:nvPr/>
        </p:nvSpPr>
        <p:spPr>
          <a:xfrm>
            <a:off x="3682013"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75" name="Oval 74"/>
          <p:cNvSpPr/>
          <p:nvPr/>
        </p:nvSpPr>
        <p:spPr>
          <a:xfrm>
            <a:off x="3682013"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76" name="Oval 75"/>
          <p:cNvSpPr/>
          <p:nvPr/>
        </p:nvSpPr>
        <p:spPr>
          <a:xfrm>
            <a:off x="3682013"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Tree>
    <p:extLst>
      <p:ext uri="{BB962C8B-B14F-4D97-AF65-F5344CB8AC3E}">
        <p14:creationId xmlns:p14="http://schemas.microsoft.com/office/powerpoint/2010/main" val="31915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p:cNvSpPr/>
          <p:nvPr/>
        </p:nvSpPr>
        <p:spPr>
          <a:xfrm>
            <a:off x="2029827"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8" name="Oval 67"/>
          <p:cNvSpPr/>
          <p:nvPr/>
        </p:nvSpPr>
        <p:spPr>
          <a:xfrm>
            <a:off x="2029827"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69" name="Oval 68"/>
          <p:cNvSpPr/>
          <p:nvPr/>
        </p:nvSpPr>
        <p:spPr>
          <a:xfrm>
            <a:off x="2029827"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sp>
        <p:nvSpPr>
          <p:cNvPr id="72" name="Oval 71"/>
          <p:cNvSpPr/>
          <p:nvPr/>
        </p:nvSpPr>
        <p:spPr>
          <a:xfrm>
            <a:off x="3682013"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3" name="Oval 72"/>
          <p:cNvSpPr/>
          <p:nvPr/>
        </p:nvSpPr>
        <p:spPr>
          <a:xfrm>
            <a:off x="3682013"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4" name="Oval 73"/>
          <p:cNvSpPr/>
          <p:nvPr/>
        </p:nvSpPr>
        <p:spPr>
          <a:xfrm>
            <a:off x="3682013"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75" name="Oval 74"/>
          <p:cNvSpPr/>
          <p:nvPr/>
        </p:nvSpPr>
        <p:spPr>
          <a:xfrm>
            <a:off x="3682013"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76" name="Oval 75"/>
          <p:cNvSpPr/>
          <p:nvPr/>
        </p:nvSpPr>
        <p:spPr>
          <a:xfrm>
            <a:off x="3682013"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Tree>
    <p:extLst>
      <p:ext uri="{BB962C8B-B14F-4D97-AF65-F5344CB8AC3E}">
        <p14:creationId xmlns:p14="http://schemas.microsoft.com/office/powerpoint/2010/main" val="28015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p:cNvSpPr/>
          <p:nvPr/>
        </p:nvSpPr>
        <p:spPr>
          <a:xfrm>
            <a:off x="2029827"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8" name="Oval 67"/>
          <p:cNvSpPr/>
          <p:nvPr/>
        </p:nvSpPr>
        <p:spPr>
          <a:xfrm>
            <a:off x="2029827"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9" name="Oval 68"/>
          <p:cNvSpPr/>
          <p:nvPr/>
        </p:nvSpPr>
        <p:spPr>
          <a:xfrm>
            <a:off x="2029827"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sp>
        <p:nvSpPr>
          <p:cNvPr id="72" name="Oval 71"/>
          <p:cNvSpPr/>
          <p:nvPr/>
        </p:nvSpPr>
        <p:spPr>
          <a:xfrm>
            <a:off x="3682013"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3" name="Oval 72"/>
          <p:cNvSpPr/>
          <p:nvPr/>
        </p:nvSpPr>
        <p:spPr>
          <a:xfrm>
            <a:off x="3682013"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4" name="Oval 73"/>
          <p:cNvSpPr/>
          <p:nvPr/>
        </p:nvSpPr>
        <p:spPr>
          <a:xfrm>
            <a:off x="3682013"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5" name="Oval 74"/>
          <p:cNvSpPr/>
          <p:nvPr/>
        </p:nvSpPr>
        <p:spPr>
          <a:xfrm>
            <a:off x="3682013"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76" name="Oval 75"/>
          <p:cNvSpPr/>
          <p:nvPr/>
        </p:nvSpPr>
        <p:spPr>
          <a:xfrm>
            <a:off x="3682013"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Tree>
    <p:extLst>
      <p:ext uri="{BB962C8B-B14F-4D97-AF65-F5344CB8AC3E}">
        <p14:creationId xmlns:p14="http://schemas.microsoft.com/office/powerpoint/2010/main" val="1694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67" name="Oval 66"/>
          <p:cNvSpPr/>
          <p:nvPr/>
        </p:nvSpPr>
        <p:spPr>
          <a:xfrm>
            <a:off x="2029827" y="3723395"/>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8" name="Oval 67"/>
          <p:cNvSpPr/>
          <p:nvPr/>
        </p:nvSpPr>
        <p:spPr>
          <a:xfrm>
            <a:off x="2029827"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69" name="Oval 68"/>
          <p:cNvSpPr/>
          <p:nvPr/>
        </p:nvSpPr>
        <p:spPr>
          <a:xfrm>
            <a:off x="2029827" y="488082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72" name="Oval 71"/>
          <p:cNvSpPr/>
          <p:nvPr/>
        </p:nvSpPr>
        <p:spPr>
          <a:xfrm>
            <a:off x="3682013"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3" name="Oval 72"/>
          <p:cNvSpPr/>
          <p:nvPr/>
        </p:nvSpPr>
        <p:spPr>
          <a:xfrm>
            <a:off x="3682013"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4" name="Oval 73"/>
          <p:cNvSpPr/>
          <p:nvPr/>
        </p:nvSpPr>
        <p:spPr>
          <a:xfrm>
            <a:off x="3682013"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75" name="Oval 74"/>
          <p:cNvSpPr/>
          <p:nvPr/>
        </p:nvSpPr>
        <p:spPr>
          <a:xfrm>
            <a:off x="3682013"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76" name="Oval 75"/>
          <p:cNvSpPr/>
          <p:nvPr/>
        </p:nvSpPr>
        <p:spPr>
          <a:xfrm>
            <a:off x="3682013" y="4880829"/>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4</a:t>
            </a:r>
            <a:endParaRPr lang="en-US" dirty="0">
              <a:solidFill>
                <a:schemeClr val="bg2"/>
              </a:solidFill>
            </a:endParaRPr>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Tree>
    <p:extLst>
      <p:ext uri="{BB962C8B-B14F-4D97-AF65-F5344CB8AC3E}">
        <p14:creationId xmlns:p14="http://schemas.microsoft.com/office/powerpoint/2010/main" val="237133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Convoluton</a:t>
            </a:r>
            <a:r>
              <a:rPr lang="en-US" dirty="0" smtClean="0"/>
              <a:t> operator</a:t>
            </a:r>
            <a:endParaRPr lang="en-US" dirty="0"/>
          </a:p>
        </p:txBody>
      </p:sp>
      <p:sp>
        <p:nvSpPr>
          <p:cNvPr id="4" name="Text Placeholder 3"/>
          <p:cNvSpPr>
            <a:spLocks noGrp="1"/>
          </p:cNvSpPr>
          <p:nvPr>
            <p:ph type="body" sz="quarter" idx="10"/>
          </p:nvPr>
        </p:nvSpPr>
        <p:spPr/>
        <p:txBody>
          <a:bodyPr/>
          <a:lstStyle/>
          <a:p>
            <a:r>
              <a:rPr lang="en-US" dirty="0" smtClean="0"/>
              <a:t>Each element in the output depends on the local neighborhood in the input</a:t>
            </a:r>
            <a:endParaRPr lang="en-US" dirty="0"/>
          </a:p>
        </p:txBody>
      </p:sp>
      <p:sp>
        <p:nvSpPr>
          <p:cNvPr id="9" name="Oval 8"/>
          <p:cNvSpPr/>
          <p:nvPr/>
        </p:nvSpPr>
        <p:spPr>
          <a:xfrm>
            <a:off x="2029827"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cxnSp>
        <p:nvCxnSpPr>
          <p:cNvPr id="22" name="Straight Arrow Connector 21"/>
          <p:cNvCxnSpPr>
            <a:stCxn id="9" idx="6"/>
            <a:endCxn id="72" idx="2"/>
          </p:cNvCxnSpPr>
          <p:nvPr/>
        </p:nvCxnSpPr>
        <p:spPr>
          <a:xfrm>
            <a:off x="2399741" y="274752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5507" y="2014602"/>
            <a:ext cx="3385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x</a:t>
            </a:r>
          </a:p>
        </p:txBody>
      </p:sp>
      <p:sp>
        <p:nvSpPr>
          <p:cNvPr id="27" name="TextBox 26"/>
          <p:cNvSpPr txBox="1"/>
          <p:nvPr/>
        </p:nvSpPr>
        <p:spPr>
          <a:xfrm>
            <a:off x="3716950" y="2013135"/>
            <a:ext cx="336952"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bg1"/>
                </a:solidFill>
              </a:rPr>
              <a:t>y</a:t>
            </a:r>
          </a:p>
        </p:txBody>
      </p:sp>
      <p:sp>
        <p:nvSpPr>
          <p:cNvPr id="66" name="Oval 65"/>
          <p:cNvSpPr/>
          <p:nvPr/>
        </p:nvSpPr>
        <p:spPr>
          <a:xfrm>
            <a:off x="2029827"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67" name="Oval 66"/>
          <p:cNvSpPr/>
          <p:nvPr/>
        </p:nvSpPr>
        <p:spPr>
          <a:xfrm>
            <a:off x="2029827"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68" name="Oval 67"/>
          <p:cNvSpPr/>
          <p:nvPr/>
        </p:nvSpPr>
        <p:spPr>
          <a:xfrm>
            <a:off x="2029827" y="4302112"/>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69" name="Oval 68"/>
          <p:cNvSpPr/>
          <p:nvPr/>
        </p:nvSpPr>
        <p:spPr>
          <a:xfrm>
            <a:off x="2029827" y="488082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72" name="Oval 71"/>
          <p:cNvSpPr/>
          <p:nvPr/>
        </p:nvSpPr>
        <p:spPr>
          <a:xfrm>
            <a:off x="3682013" y="257265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0</a:t>
            </a:r>
            <a:endParaRPr lang="en-US" dirty="0">
              <a:solidFill>
                <a:schemeClr val="bg2"/>
              </a:solidFill>
            </a:endParaRPr>
          </a:p>
        </p:txBody>
      </p:sp>
      <p:sp>
        <p:nvSpPr>
          <p:cNvPr id="73" name="Oval 72"/>
          <p:cNvSpPr/>
          <p:nvPr/>
        </p:nvSpPr>
        <p:spPr>
          <a:xfrm>
            <a:off x="3682013" y="315022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74" name="Oval 73"/>
          <p:cNvSpPr/>
          <p:nvPr/>
        </p:nvSpPr>
        <p:spPr>
          <a:xfrm>
            <a:off x="3682013" y="3723395"/>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75" name="Oval 74"/>
          <p:cNvSpPr/>
          <p:nvPr/>
        </p:nvSpPr>
        <p:spPr>
          <a:xfrm>
            <a:off x="3682013" y="4302112"/>
            <a:ext cx="369914" cy="349744"/>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3</a:t>
            </a:r>
            <a:endParaRPr lang="en-US" dirty="0">
              <a:solidFill>
                <a:schemeClr val="bg2"/>
              </a:solidFill>
            </a:endParaRPr>
          </a:p>
        </p:txBody>
      </p:sp>
      <p:sp>
        <p:nvSpPr>
          <p:cNvPr id="76" name="Oval 75"/>
          <p:cNvSpPr/>
          <p:nvPr/>
        </p:nvSpPr>
        <p:spPr>
          <a:xfrm>
            <a:off x="3682013" y="4880829"/>
            <a:ext cx="369914" cy="349744"/>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79" name="Straight Arrow Connector 78"/>
          <p:cNvCxnSpPr>
            <a:endCxn id="72" idx="1"/>
          </p:cNvCxnSpPr>
          <p:nvPr/>
        </p:nvCxnSpPr>
        <p:spPr>
          <a:xfrm>
            <a:off x="3160772" y="2349226"/>
            <a:ext cx="575414" cy="274648"/>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6" idx="7"/>
            <a:endCxn id="72" idx="3"/>
          </p:cNvCxnSpPr>
          <p:nvPr/>
        </p:nvCxnSpPr>
        <p:spPr>
          <a:xfrm flipV="1">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6" idx="6"/>
            <a:endCxn id="73" idx="2"/>
          </p:cNvCxnSpPr>
          <p:nvPr/>
        </p:nvCxnSpPr>
        <p:spPr>
          <a:xfrm>
            <a:off x="2399741" y="332509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5"/>
            <a:endCxn id="73" idx="1"/>
          </p:cNvCxnSpPr>
          <p:nvPr/>
        </p:nvCxnSpPr>
        <p:spPr>
          <a:xfrm>
            <a:off x="2345568" y="2871180"/>
            <a:ext cx="1390618" cy="33026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7" idx="7"/>
            <a:endCxn id="73" idx="3"/>
          </p:cNvCxnSpPr>
          <p:nvPr/>
        </p:nvCxnSpPr>
        <p:spPr>
          <a:xfrm flipV="1">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7" idx="6"/>
            <a:endCxn id="74" idx="2"/>
          </p:cNvCxnSpPr>
          <p:nvPr/>
        </p:nvCxnSpPr>
        <p:spPr>
          <a:xfrm>
            <a:off x="2399741" y="3898267"/>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67" idx="5"/>
            <a:endCxn id="75" idx="1"/>
          </p:cNvCxnSpPr>
          <p:nvPr/>
        </p:nvCxnSpPr>
        <p:spPr>
          <a:xfrm>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7"/>
            <a:endCxn id="74" idx="3"/>
          </p:cNvCxnSpPr>
          <p:nvPr/>
        </p:nvCxnSpPr>
        <p:spPr>
          <a:xfrm flipV="1">
            <a:off x="2345568" y="4021920"/>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68" idx="6"/>
            <a:endCxn id="75" idx="2"/>
          </p:cNvCxnSpPr>
          <p:nvPr/>
        </p:nvCxnSpPr>
        <p:spPr>
          <a:xfrm>
            <a:off x="2399741" y="4476984"/>
            <a:ext cx="1282272" cy="0"/>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7"/>
            <a:endCxn id="75" idx="3"/>
          </p:cNvCxnSpPr>
          <p:nvPr/>
        </p:nvCxnSpPr>
        <p:spPr>
          <a:xfrm flipV="1">
            <a:off x="2345568" y="4600637"/>
            <a:ext cx="1390618" cy="331411"/>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68" idx="5"/>
            <a:endCxn id="76" idx="1"/>
          </p:cNvCxnSpPr>
          <p:nvPr/>
        </p:nvCxnSpPr>
        <p:spPr>
          <a:xfrm>
            <a:off x="2345568" y="4600637"/>
            <a:ext cx="1390618" cy="33141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9" idx="6"/>
            <a:endCxn id="76" idx="2"/>
          </p:cNvCxnSpPr>
          <p:nvPr/>
        </p:nvCxnSpPr>
        <p:spPr>
          <a:xfrm>
            <a:off x="2399741" y="5055701"/>
            <a:ext cx="1282272"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76" idx="3"/>
          </p:cNvCxnSpPr>
          <p:nvPr/>
        </p:nvCxnSpPr>
        <p:spPr>
          <a:xfrm flipV="1">
            <a:off x="3160772" y="5179354"/>
            <a:ext cx="575414" cy="280192"/>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66" idx="5"/>
            <a:endCxn id="74" idx="1"/>
          </p:cNvCxnSpPr>
          <p:nvPr/>
        </p:nvCxnSpPr>
        <p:spPr>
          <a:xfrm>
            <a:off x="2345568" y="3448747"/>
            <a:ext cx="1390618" cy="325867"/>
          </a:xfrm>
          <a:prstGeom prst="straightConnector1">
            <a:avLst/>
          </a:prstGeom>
          <a:ln w="19050">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p:cNvSpPr txBox="1"/>
              <p:nvPr/>
            </p:nvSpPr>
            <p:spPr>
              <a:xfrm>
                <a:off x="5018458" y="3182285"/>
                <a:ext cx="3547441" cy="11683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𝑦</m:t>
                          </m:r>
                        </m:e>
                        <m:sub>
                          <m:r>
                            <a:rPr lang="en-US" sz="2800" b="0" i="1" smtClean="0">
                              <a:solidFill>
                                <a:schemeClr val="bg1"/>
                              </a:solidFill>
                              <a:latin typeface="Cambria Math" panose="02040503050406030204" pitchFamily="18" charset="0"/>
                            </a:rPr>
                            <m:t>𝑖</m:t>
                          </m:r>
                        </m:sub>
                      </m:sSub>
                      <m:r>
                        <a:rPr lang="en-US" sz="2800" b="0" i="0"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𝒇</m:t>
                      </m:r>
                      <m:r>
                        <a:rPr lang="en-US" sz="2800" b="0" i="1" smtClean="0">
                          <a:solidFill>
                            <a:schemeClr val="bg1"/>
                          </a:solidFill>
                          <a:latin typeface="Cambria Math" panose="02040503050406030204" pitchFamily="18" charset="0"/>
                        </a:rPr>
                        <m:t>(</m:t>
                      </m:r>
                      <m:nary>
                        <m:naryPr>
                          <m:chr m:val="∑"/>
                          <m:ctrlPr>
                            <a:rPr lang="en-US" sz="2800" b="0" i="1" smtClean="0">
                              <a:solidFill>
                                <a:schemeClr val="bg1"/>
                              </a:solidFill>
                              <a:latin typeface="Cambria Math" panose="02040503050406030204" pitchFamily="18" charset="0"/>
                            </a:rPr>
                          </m:ctrlPr>
                        </m:naryPr>
                        <m:sub>
                          <m:r>
                            <m:rPr>
                              <m:brk m:alnAt="23"/>
                            </m:rPr>
                            <a:rPr lang="en-US" sz="2800" b="0" i="1" smtClean="0">
                              <a:solidFill>
                                <a:schemeClr val="bg1"/>
                              </a:solidFill>
                              <a:latin typeface="Cambria Math" panose="02040503050406030204" pitchFamily="18" charset="0"/>
                            </a:rPr>
                            <m:t>𝑗</m:t>
                          </m:r>
                          <m:r>
                            <a:rPr lang="en-US" sz="2800" b="0" i="1" smtClean="0">
                              <a:solidFill>
                                <a:schemeClr val="bg1"/>
                              </a:solidFill>
                              <a:latin typeface="Cambria Math" panose="02040503050406030204" pitchFamily="18" charset="0"/>
                            </a:rPr>
                            <m:t>=0</m:t>
                          </m:r>
                        </m:sub>
                        <m:sup>
                          <m:r>
                            <a:rPr lang="en-US" sz="2800" b="0" i="1" smtClean="0">
                              <a:solidFill>
                                <a:schemeClr val="bg1"/>
                              </a:solidFill>
                              <a:latin typeface="Cambria Math" panose="02040503050406030204" pitchFamily="18" charset="0"/>
                            </a:rPr>
                            <m:t>𝑘</m:t>
                          </m:r>
                          <m:r>
                            <a:rPr lang="en-US" sz="2800" b="0" i="1" smtClean="0">
                              <a:solidFill>
                                <a:schemeClr val="bg1"/>
                              </a:solidFill>
                              <a:latin typeface="Cambria Math" panose="02040503050406030204" pitchFamily="18" charset="0"/>
                            </a:rPr>
                            <m:t>−1</m:t>
                          </m:r>
                        </m:sup>
                        <m:e>
                          <m:sSub>
                            <m:sSubPr>
                              <m:ctrlPr>
                                <a:rPr lang="en-US" sz="2800" i="1">
                                  <a:solidFill>
                                    <a:schemeClr val="bg1"/>
                                  </a:solidFill>
                                  <a:latin typeface="Cambria Math" panose="02040503050406030204" pitchFamily="18" charset="0"/>
                                </a:rPr>
                              </m:ctrlPr>
                            </m:sSub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𝑤</m:t>
                                  </m:r>
                                </m:e>
                                <m:sub>
                                  <m:r>
                                    <a:rPr lang="en-US" sz="2800" i="1">
                                      <a:solidFill>
                                        <a:schemeClr val="bg1"/>
                                      </a:solidFill>
                                      <a:latin typeface="Cambria Math" panose="02040503050406030204" pitchFamily="18" charset="0"/>
                                    </a:rPr>
                                    <m:t>𝑗</m:t>
                                  </m:r>
                                </m:sub>
                              </m:sSub>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𝑖</m:t>
                              </m:r>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𝑗</m:t>
                              </m:r>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𝑘</m:t>
                                  </m:r>
                                </m:num>
                                <m:den>
                                  <m:r>
                                    <a:rPr lang="en-US" sz="2800" i="1">
                                      <a:solidFill>
                                        <a:schemeClr val="bg1"/>
                                      </a:solidFill>
                                      <a:latin typeface="Cambria Math" panose="02040503050406030204" pitchFamily="18" charset="0"/>
                                    </a:rPr>
                                    <m:t>2</m:t>
                                  </m:r>
                                </m:den>
                              </m:f>
                            </m:sub>
                          </m:sSub>
                          <m:r>
                            <a:rPr lang="en-US" sz="2800" b="0" i="1" smtClean="0">
                              <a:solidFill>
                                <a:schemeClr val="bg1"/>
                              </a:solidFill>
                              <a:latin typeface="Cambria Math" panose="02040503050406030204" pitchFamily="18" charset="0"/>
                            </a:rPr>
                            <m:t>)</m:t>
                          </m:r>
                        </m:e>
                      </m:nary>
                    </m:oMath>
                  </m:oMathPara>
                </a14:m>
                <a:endParaRPr lang="en-US" dirty="0" smtClean="0">
                  <a:solidFill>
                    <a:schemeClr val="bg1"/>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5018458" y="3182285"/>
                <a:ext cx="3547441" cy="1168397"/>
              </a:xfrm>
              <a:prstGeom prst="rect">
                <a:avLst/>
              </a:prstGeom>
              <a:blipFill rotWithShape="0">
                <a:blip r:embed="rId3"/>
                <a:stretch>
                  <a:fillRect t="-2083" b="-1042"/>
                </a:stretch>
              </a:blipFill>
              <a:ln w="6350">
                <a:noFill/>
              </a:ln>
            </p:spPr>
            <p:txBody>
              <a:bodyPr/>
              <a:lstStyle/>
              <a:p>
                <a:r>
                  <a:rPr lang="en-US">
                    <a:noFill/>
                  </a:rPr>
                  <a:t> </a:t>
                </a:r>
              </a:p>
            </p:txBody>
          </p:sp>
        </mc:Fallback>
      </mc:AlternateContent>
      <p:sp>
        <p:nvSpPr>
          <p:cNvPr id="125" name="TextBox 124"/>
          <p:cNvSpPr txBox="1"/>
          <p:nvPr/>
        </p:nvSpPr>
        <p:spPr>
          <a:xfrm>
            <a:off x="2897258" y="2096235"/>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2"/>
                </a:solidFill>
              </a:rPr>
              <a:t>0</a:t>
            </a:r>
          </a:p>
        </p:txBody>
      </p:sp>
      <p:sp>
        <p:nvSpPr>
          <p:cNvPr id="126" name="TextBox 125"/>
          <p:cNvSpPr txBox="1"/>
          <p:nvPr/>
        </p:nvSpPr>
        <p:spPr>
          <a:xfrm>
            <a:off x="2897258" y="5319450"/>
            <a:ext cx="30649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0</a:t>
            </a:r>
          </a:p>
        </p:txBody>
      </p:sp>
    </p:spTree>
    <p:extLst>
      <p:ext uri="{BB962C8B-B14F-4D97-AF65-F5344CB8AC3E}">
        <p14:creationId xmlns:p14="http://schemas.microsoft.com/office/powerpoint/2010/main" val="280252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as matrix multiplication</a:t>
            </a:r>
            <a:endParaRPr lang="en-US" dirty="0"/>
          </a:p>
        </p:txBody>
      </p:sp>
      <p:sp>
        <p:nvSpPr>
          <p:cNvPr id="4" name="Text Placeholder 3"/>
          <p:cNvSpPr>
            <a:spLocks noGrp="1"/>
          </p:cNvSpPr>
          <p:nvPr>
            <p:ph type="body" sz="quarter" idx="10"/>
          </p:nvPr>
        </p:nvSpPr>
        <p:spPr/>
        <p:txBody>
          <a:bodyPr/>
          <a:lstStyle/>
          <a:p>
            <a:endParaRPr lang="en-US" dirty="0"/>
          </a:p>
        </p:txBody>
      </p:sp>
      <p:sp>
        <p:nvSpPr>
          <p:cNvPr id="14" name="Parallelogram 13"/>
          <p:cNvSpPr/>
          <p:nvPr/>
        </p:nvSpPr>
        <p:spPr>
          <a:xfrm rot="16200000" flipH="1" flipV="1">
            <a:off x="911117" y="3057570"/>
            <a:ext cx="2994863" cy="2139885"/>
          </a:xfrm>
          <a:prstGeom prst="parallelogram">
            <a:avLst>
              <a:gd name="adj" fmla="val 3513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2636227" y="3924837"/>
            <a:ext cx="2542378" cy="857839"/>
          </a:xfrm>
          <a:prstGeom prst="parallelogram">
            <a:avLst>
              <a:gd name="adj" fmla="val 35132"/>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rot="1167788">
            <a:off x="1348797" y="2565611"/>
            <a:ext cx="2979858" cy="572215"/>
          </a:xfrm>
          <a:prstGeom prst="parallelogram">
            <a:avLst>
              <a:gd name="adj" fmla="val 122628"/>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4" idx="5"/>
            <a:endCxn id="14" idx="2"/>
          </p:cNvCxnSpPr>
          <p:nvPr/>
        </p:nvCxnSpPr>
        <p:spPr>
          <a:xfrm>
            <a:off x="2408548" y="3005973"/>
            <a:ext cx="0" cy="22430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43521" y="3184188"/>
            <a:ext cx="1" cy="22471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1555" y="2803188"/>
            <a:ext cx="1" cy="22672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96990" y="2726988"/>
            <a:ext cx="1" cy="22260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2972" y="2922931"/>
            <a:ext cx="1" cy="222480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66930" y="3108131"/>
            <a:ext cx="1" cy="22258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4936" y="3275454"/>
            <a:ext cx="1" cy="224481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16064" y="2971065"/>
            <a:ext cx="830156" cy="3043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61731" y="2880360"/>
            <a:ext cx="821599" cy="30382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56908" y="278475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15842" y="2683596"/>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47292" y="2595244"/>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81763" y="249876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582972" y="2401429"/>
            <a:ext cx="845768" cy="3104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5" idx="2"/>
          </p:cNvCxnSpPr>
          <p:nvPr/>
        </p:nvCxnSpPr>
        <p:spPr>
          <a:xfrm>
            <a:off x="3906236" y="3231516"/>
            <a:ext cx="1181" cy="22427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707561" y="3301721"/>
            <a:ext cx="1" cy="224999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21289" y="3166596"/>
            <a:ext cx="1" cy="22363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5"/>
            <a:endCxn id="16" idx="2"/>
          </p:cNvCxnSpPr>
          <p:nvPr/>
        </p:nvCxnSpPr>
        <p:spPr>
          <a:xfrm>
            <a:off x="1764736" y="2472177"/>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5531" y="254338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7451" y="2392614"/>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30513" y="376523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35445" y="3217598"/>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4" idx="1"/>
            <a:endCxn id="15" idx="3"/>
          </p:cNvCxnSpPr>
          <p:nvPr/>
        </p:nvCxnSpPr>
        <p:spPr>
          <a:xfrm flipV="1">
            <a:off x="3478491" y="4203069"/>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38685" y="2942903"/>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30509" y="3487601"/>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30433" y="43037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335117" y="402563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46698" y="4581365"/>
            <a:ext cx="2147979" cy="75908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473265" y="3389866"/>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469196" y="3662541"/>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81648" y="3935528"/>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7312" y="4475442"/>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470319" y="4754050"/>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480928" y="5035364"/>
            <a:ext cx="857845" cy="3003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Parallelogram 130"/>
          <p:cNvSpPr/>
          <p:nvPr/>
        </p:nvSpPr>
        <p:spPr>
          <a:xfrm rot="5400000" flipV="1">
            <a:off x="5141271" y="4755127"/>
            <a:ext cx="863331" cy="860809"/>
          </a:xfrm>
          <a:prstGeom prst="parallelogram">
            <a:avLst>
              <a:gd name="adj" fmla="val 35132"/>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p:cNvSpPr/>
          <p:nvPr/>
        </p:nvSpPr>
        <p:spPr>
          <a:xfrm rot="16200000" flipH="1" flipV="1">
            <a:off x="4501586" y="4979475"/>
            <a:ext cx="750731" cy="532104"/>
          </a:xfrm>
          <a:prstGeom prst="parallelogram">
            <a:avLst>
              <a:gd name="adj" fmla="val 3513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arallelogram 135"/>
          <p:cNvSpPr/>
          <p:nvPr/>
        </p:nvSpPr>
        <p:spPr>
          <a:xfrm rot="1167788">
            <a:off x="4671347" y="4531313"/>
            <a:ext cx="1274229" cy="572573"/>
          </a:xfrm>
          <a:prstGeom prst="parallelogram">
            <a:avLst>
              <a:gd name="adj" fmla="val 122628"/>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98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models</a:t>
            </a:r>
            <a:endParaRPr lang="en-US" dirty="0"/>
          </a:p>
        </p:txBody>
      </p:sp>
      <p:sp>
        <p:nvSpPr>
          <p:cNvPr id="4" name="Text Placeholder 3"/>
          <p:cNvSpPr>
            <a:spLocks noGrp="1"/>
          </p:cNvSpPr>
          <p:nvPr>
            <p:ph type="body" sz="quarter" idx="10"/>
          </p:nvPr>
        </p:nvSpPr>
        <p:spPr/>
        <p:txBody>
          <a:bodyPr/>
          <a:lstStyle/>
          <a:p>
            <a:r>
              <a:rPr lang="en-US" dirty="0" smtClean="0"/>
              <a:t>Can be viewed as programs</a:t>
            </a:r>
            <a:endParaRPr lang="en-US" dirty="0"/>
          </a:p>
        </p:txBody>
      </p:sp>
      <p:sp>
        <p:nvSpPr>
          <p:cNvPr id="6" name="Oval 5"/>
          <p:cNvSpPr/>
          <p:nvPr/>
        </p:nvSpPr>
        <p:spPr>
          <a:xfrm>
            <a:off x="655983" y="3649856"/>
            <a:ext cx="891878" cy="69829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conv2d</a:t>
            </a:r>
            <a:endParaRPr lang="en-US" sz="1100" b="1" dirty="0"/>
          </a:p>
        </p:txBody>
      </p:sp>
      <p:sp>
        <p:nvSpPr>
          <p:cNvPr id="7" name="Oval 6"/>
          <p:cNvSpPr/>
          <p:nvPr/>
        </p:nvSpPr>
        <p:spPr>
          <a:xfrm>
            <a:off x="2878700" y="3791785"/>
            <a:ext cx="858036" cy="41443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t>ReLU</a:t>
            </a:r>
            <a:endParaRPr lang="en-US" sz="1200" b="1" dirty="0"/>
          </a:p>
        </p:txBody>
      </p:sp>
      <p:sp>
        <p:nvSpPr>
          <p:cNvPr id="9" name="Rectangle 8"/>
          <p:cNvSpPr/>
          <p:nvPr/>
        </p:nvSpPr>
        <p:spPr>
          <a:xfrm>
            <a:off x="823758" y="2906524"/>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a:t>
            </a:r>
            <a:endParaRPr lang="en-US" dirty="0">
              <a:solidFill>
                <a:schemeClr val="bg1"/>
              </a:solidFill>
            </a:endParaRPr>
          </a:p>
        </p:txBody>
      </p:sp>
      <p:sp>
        <p:nvSpPr>
          <p:cNvPr id="10" name="Rectangle 9"/>
          <p:cNvSpPr/>
          <p:nvPr/>
        </p:nvSpPr>
        <p:spPr>
          <a:xfrm>
            <a:off x="823625" y="4719815"/>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a:t>
            </a:r>
          </a:p>
        </p:txBody>
      </p:sp>
      <p:cxnSp>
        <p:nvCxnSpPr>
          <p:cNvPr id="11" name="Straight Arrow Connector 10"/>
          <p:cNvCxnSpPr>
            <a:stCxn id="6" idx="6"/>
            <a:endCxn id="16" idx="1"/>
          </p:cNvCxnSpPr>
          <p:nvPr/>
        </p:nvCxnSpPr>
        <p:spPr>
          <a:xfrm flipV="1">
            <a:off x="1547861" y="3999001"/>
            <a:ext cx="387124" cy="2"/>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2"/>
            <a:endCxn id="6" idx="0"/>
          </p:cNvCxnSpPr>
          <p:nvPr/>
        </p:nvCxnSpPr>
        <p:spPr>
          <a:xfrm flipH="1">
            <a:off x="1101922" y="3278190"/>
            <a:ext cx="132"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0"/>
            <a:endCxn id="6" idx="4"/>
          </p:cNvCxnSpPr>
          <p:nvPr/>
        </p:nvCxnSpPr>
        <p:spPr>
          <a:xfrm flipV="1">
            <a:off x="1101921" y="4348149"/>
            <a:ext cx="1" cy="37166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3"/>
            <a:endCxn id="7" idx="2"/>
          </p:cNvCxnSpPr>
          <p:nvPr/>
        </p:nvCxnSpPr>
        <p:spPr>
          <a:xfrm>
            <a:off x="2491576" y="3999001"/>
            <a:ext cx="387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34985"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tmp1</a:t>
            </a:r>
            <a:endParaRPr lang="en-US" sz="1600" dirty="0">
              <a:solidFill>
                <a:schemeClr val="bg1"/>
              </a:solidFill>
            </a:endParaRPr>
          </a:p>
        </p:txBody>
      </p:sp>
      <p:sp>
        <p:nvSpPr>
          <p:cNvPr id="18" name="Rectangle 17"/>
          <p:cNvSpPr/>
          <p:nvPr/>
        </p:nvSpPr>
        <p:spPr>
          <a:xfrm>
            <a:off x="4066860" y="3813168"/>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19" name="Straight Arrow Connector 18"/>
          <p:cNvCxnSpPr>
            <a:stCxn id="7" idx="6"/>
            <a:endCxn id="18" idx="1"/>
          </p:cNvCxnSpPr>
          <p:nvPr/>
        </p:nvCxnSpPr>
        <p:spPr>
          <a:xfrm flipV="1">
            <a:off x="3736736" y="3999001"/>
            <a:ext cx="330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905817" y="4706999"/>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a:t>
            </a:r>
            <a:endParaRPr lang="en-US" dirty="0">
              <a:solidFill>
                <a:schemeClr val="bg1"/>
              </a:solidFill>
            </a:endParaRPr>
          </a:p>
        </p:txBody>
      </p:sp>
      <p:sp>
        <p:nvSpPr>
          <p:cNvPr id="21" name="Oval 20"/>
          <p:cNvSpPr/>
          <p:nvPr/>
        </p:nvSpPr>
        <p:spPr>
          <a:xfrm>
            <a:off x="4116556" y="4670607"/>
            <a:ext cx="457200" cy="457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a:r>
            <a:endParaRPr lang="en-US" sz="2800" b="1" dirty="0"/>
          </a:p>
        </p:txBody>
      </p:sp>
      <p:cxnSp>
        <p:nvCxnSpPr>
          <p:cNvPr id="22" name="Straight Arrow Connector 21"/>
          <p:cNvCxnSpPr>
            <a:stCxn id="18" idx="2"/>
            <a:endCxn id="21" idx="0"/>
          </p:cNvCxnSpPr>
          <p:nvPr/>
        </p:nvCxnSpPr>
        <p:spPr>
          <a:xfrm>
            <a:off x="4345156" y="4184834"/>
            <a:ext cx="0" cy="485773"/>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1" idx="6"/>
          </p:cNvCxnSpPr>
          <p:nvPr/>
        </p:nvCxnSpPr>
        <p:spPr>
          <a:xfrm>
            <a:off x="6517477"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1" idx="2"/>
          </p:cNvCxnSpPr>
          <p:nvPr/>
        </p:nvCxnSpPr>
        <p:spPr>
          <a:xfrm>
            <a:off x="3615196" y="4898643"/>
            <a:ext cx="501360" cy="56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7114" y="2625625"/>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
        <p:nvSpPr>
          <p:cNvPr id="86" name="Rectangle 85"/>
          <p:cNvSpPr/>
          <p:nvPr/>
        </p:nvSpPr>
        <p:spPr>
          <a:xfrm>
            <a:off x="3058606" y="4701341"/>
            <a:ext cx="556591" cy="3716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a:t>
            </a:r>
            <a:endParaRPr lang="en-US" dirty="0">
              <a:solidFill>
                <a:schemeClr val="bg1"/>
              </a:solidFill>
            </a:endParaRPr>
          </a:p>
        </p:txBody>
      </p:sp>
      <p:sp>
        <p:nvSpPr>
          <p:cNvPr id="91" name="Oval 90"/>
          <p:cNvSpPr/>
          <p:nvPr/>
        </p:nvSpPr>
        <p:spPr>
          <a:xfrm>
            <a:off x="5867233" y="4598347"/>
            <a:ext cx="650244" cy="60026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FC</a:t>
            </a:r>
            <a:endParaRPr lang="en-US" b="1" dirty="0"/>
          </a:p>
        </p:txBody>
      </p:sp>
      <p:sp>
        <p:nvSpPr>
          <p:cNvPr id="92" name="Rectangle 91"/>
          <p:cNvSpPr/>
          <p:nvPr/>
        </p:nvSpPr>
        <p:spPr>
          <a:xfrm>
            <a:off x="4935667" y="4712647"/>
            <a:ext cx="556591" cy="371666"/>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tmp3</a:t>
            </a:r>
            <a:endParaRPr lang="en-US" sz="1200" dirty="0">
              <a:solidFill>
                <a:schemeClr val="bg1"/>
              </a:solidFill>
            </a:endParaRPr>
          </a:p>
        </p:txBody>
      </p:sp>
      <p:cxnSp>
        <p:nvCxnSpPr>
          <p:cNvPr id="93" name="Straight Arrow Connector 92"/>
          <p:cNvCxnSpPr>
            <a:stCxn id="21" idx="6"/>
            <a:endCxn id="92" idx="1"/>
          </p:cNvCxnSpPr>
          <p:nvPr/>
        </p:nvCxnSpPr>
        <p:spPr>
          <a:xfrm flipV="1">
            <a:off x="4573756" y="4898480"/>
            <a:ext cx="361911" cy="72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2" idx="3"/>
            <a:endCxn id="91" idx="2"/>
          </p:cNvCxnSpPr>
          <p:nvPr/>
        </p:nvCxnSpPr>
        <p:spPr>
          <a:xfrm>
            <a:off x="5492258" y="4898480"/>
            <a:ext cx="374975" cy="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914059" y="3811843"/>
            <a:ext cx="556591" cy="37166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a:t>
            </a:r>
            <a:endParaRPr lang="en-US" dirty="0">
              <a:solidFill>
                <a:schemeClr val="bg1"/>
              </a:solidFill>
            </a:endParaRPr>
          </a:p>
        </p:txBody>
      </p:sp>
      <p:cxnSp>
        <p:nvCxnSpPr>
          <p:cNvPr id="115" name="Straight Arrow Connector 114"/>
          <p:cNvCxnSpPr>
            <a:stCxn id="114" idx="2"/>
            <a:endCxn id="91" idx="0"/>
          </p:cNvCxnSpPr>
          <p:nvPr/>
        </p:nvCxnSpPr>
        <p:spPr>
          <a:xfrm>
            <a:off x="6192355" y="4183509"/>
            <a:ext cx="0" cy="414838"/>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3481903" y="2429700"/>
            <a:ext cx="6821098" cy="4339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res</a:t>
            </a:r>
            <a:r>
              <a:rPr lang="en-US" sz="2400" b="1" dirty="0" smtClean="0">
                <a:solidFill>
                  <a:schemeClr val="bg1"/>
                </a:solidFill>
                <a:latin typeface="Courier New" panose="02070309020205020404" pitchFamily="49" charset="0"/>
                <a:cs typeface="Courier New" panose="02070309020205020404" pitchFamily="49" charset="0"/>
              </a:rPr>
              <a:t> = </a:t>
            </a:r>
            <a:r>
              <a:rPr lang="en-US" sz="2400" b="1" dirty="0" smtClean="0">
                <a:solidFill>
                  <a:schemeClr val="tx2"/>
                </a:solidFill>
                <a:latin typeface="Courier New" panose="02070309020205020404" pitchFamily="49" charset="0"/>
                <a:cs typeface="Courier New" panose="02070309020205020404" pitchFamily="49" charset="0"/>
              </a:rPr>
              <a:t>FC</a:t>
            </a:r>
            <a:r>
              <a:rPr lang="en-US" sz="2400" b="1" dirty="0" smtClean="0">
                <a:solidFill>
                  <a:schemeClr val="bg1"/>
                </a:solidFill>
                <a:latin typeface="Courier New" panose="02070309020205020404" pitchFamily="49" charset="0"/>
                <a:cs typeface="Courier New" panose="02070309020205020404" pitchFamily="49" charset="0"/>
              </a:rPr>
              <a:t>(</a:t>
            </a:r>
            <a:r>
              <a:rPr lang="en-US" sz="2400" b="1" dirty="0" err="1" smtClean="0">
                <a:solidFill>
                  <a:schemeClr val="tx2"/>
                </a:solidFill>
                <a:latin typeface="Courier New" panose="02070309020205020404" pitchFamily="49" charset="0"/>
                <a:cs typeface="Courier New" panose="02070309020205020404" pitchFamily="49" charset="0"/>
              </a:rPr>
              <a:t>ReLU</a:t>
            </a:r>
            <a:r>
              <a:rPr lang="en-US" sz="2400" b="1" dirty="0" smtClean="0">
                <a:solidFill>
                  <a:schemeClr val="bg1"/>
                </a:solidFill>
                <a:latin typeface="Courier New" panose="02070309020205020404" pitchFamily="49" charset="0"/>
                <a:cs typeface="Courier New" panose="02070309020205020404" pitchFamily="49" charset="0"/>
              </a:rPr>
              <a:t>(</a:t>
            </a:r>
            <a:r>
              <a:rPr lang="en-US" sz="2400" b="1" dirty="0" smtClean="0">
                <a:solidFill>
                  <a:schemeClr val="tx2"/>
                </a:solidFill>
                <a:latin typeface="Courier New" panose="02070309020205020404" pitchFamily="49" charset="0"/>
                <a:cs typeface="Courier New" panose="02070309020205020404" pitchFamily="49" charset="0"/>
              </a:rPr>
              <a:t>Conv2d</a:t>
            </a:r>
            <a:r>
              <a:rPr lang="en-US" sz="2400" b="1" dirty="0" smtClean="0">
                <a:solidFill>
                  <a:schemeClr val="bg1"/>
                </a:solidFill>
                <a:latin typeface="Courier New" panose="02070309020205020404" pitchFamily="49" charset="0"/>
                <a:cs typeface="Courier New" panose="02070309020205020404" pitchFamily="49" charset="0"/>
              </a:rPr>
              <a:t>(</a:t>
            </a: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a</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accent1"/>
                </a:solidFill>
                <a:latin typeface="Courier New" panose="02070309020205020404" pitchFamily="49" charset="0"/>
                <a:cs typeface="Courier New" panose="02070309020205020404" pitchFamily="49" charset="0"/>
              </a:rPr>
              <a:t>f</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tx2"/>
                </a:solidFill>
                <a:latin typeface="Courier New" panose="02070309020205020404" pitchFamily="49" charset="0"/>
                <a:cs typeface="Courier New" panose="02070309020205020404" pitchFamily="49" charset="0"/>
              </a:rPr>
              <a:t>+</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accent1">
                    <a:lumMod val="40000"/>
                    <a:lumOff val="60000"/>
                  </a:schemeClr>
                </a:solidFill>
                <a:latin typeface="Courier New" panose="02070309020205020404" pitchFamily="49" charset="0"/>
                <a:cs typeface="Courier New" panose="02070309020205020404" pitchFamily="49" charset="0"/>
              </a:rPr>
              <a:t>b</a:t>
            </a:r>
            <a:r>
              <a:rPr lang="en-US" sz="2400" b="1" dirty="0" smtClean="0">
                <a:solidFill>
                  <a:schemeClr val="bg1"/>
                </a:solidFill>
                <a:latin typeface="Courier New" panose="02070309020205020404" pitchFamily="49" charset="0"/>
                <a:cs typeface="Courier New" panose="02070309020205020404" pitchFamily="49" charset="0"/>
              </a:rPr>
              <a:t>, </a:t>
            </a:r>
            <a:r>
              <a:rPr lang="en-US" sz="2400" b="1" dirty="0" smtClean="0">
                <a:solidFill>
                  <a:schemeClr val="accent1"/>
                </a:solidFill>
                <a:latin typeface="Courier New" panose="02070309020205020404" pitchFamily="49" charset="0"/>
                <a:cs typeface="Courier New" panose="02070309020205020404" pitchFamily="49" charset="0"/>
              </a:rPr>
              <a:t>w</a:t>
            </a:r>
            <a:r>
              <a:rPr lang="en-US" sz="2400" b="1" dirty="0" smtClean="0">
                <a:solidFill>
                  <a:schemeClr val="bg1"/>
                </a:solidFill>
                <a:latin typeface="Courier New" panose="02070309020205020404" pitchFamily="49" charset="0"/>
                <a:cs typeface="Courier New" panose="02070309020205020404" pitchFamily="49" charset="0"/>
              </a:rPr>
              <a:t>);</a:t>
            </a:r>
          </a:p>
        </p:txBody>
      </p:sp>
      <p:sp>
        <p:nvSpPr>
          <p:cNvPr id="124" name="TextBox 123"/>
          <p:cNvSpPr txBox="1"/>
          <p:nvPr/>
        </p:nvSpPr>
        <p:spPr>
          <a:xfrm>
            <a:off x="510149" y="5084313"/>
            <a:ext cx="116891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const</a:t>
            </a:r>
            <a:r>
              <a:rPr lang="en-US" sz="1400" dirty="0" smtClean="0">
                <a:solidFill>
                  <a:schemeClr val="bg1"/>
                </a:solidFill>
              </a:rPr>
              <a:t> tensor</a:t>
            </a:r>
          </a:p>
        </p:txBody>
      </p:sp>
      <p:sp>
        <p:nvSpPr>
          <p:cNvPr id="125" name="TextBox 124"/>
          <p:cNvSpPr txBox="1"/>
          <p:nvPr/>
        </p:nvSpPr>
        <p:spPr>
          <a:xfrm>
            <a:off x="1876647" y="4183509"/>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
        <p:nvSpPr>
          <p:cNvPr id="126" name="TextBox 125"/>
          <p:cNvSpPr txBox="1"/>
          <p:nvPr/>
        </p:nvSpPr>
        <p:spPr>
          <a:xfrm>
            <a:off x="2992095" y="5073007"/>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
        <p:nvSpPr>
          <p:cNvPr id="127" name="TextBox 126"/>
          <p:cNvSpPr txBox="1"/>
          <p:nvPr/>
        </p:nvSpPr>
        <p:spPr>
          <a:xfrm>
            <a:off x="4890469" y="5084313"/>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
        <p:nvSpPr>
          <p:cNvPr id="128" name="TextBox 127"/>
          <p:cNvSpPr txBox="1"/>
          <p:nvPr/>
        </p:nvSpPr>
        <p:spPr>
          <a:xfrm>
            <a:off x="6839306" y="5099185"/>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
        <p:nvSpPr>
          <p:cNvPr id="129" name="TextBox 128"/>
          <p:cNvSpPr txBox="1"/>
          <p:nvPr/>
        </p:nvSpPr>
        <p:spPr>
          <a:xfrm>
            <a:off x="5607901" y="3496401"/>
            <a:ext cx="116891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smtClean="0">
                <a:solidFill>
                  <a:schemeClr val="bg1"/>
                </a:solidFill>
              </a:rPr>
              <a:t>const</a:t>
            </a:r>
            <a:r>
              <a:rPr lang="en-US" sz="1400" dirty="0" smtClean="0">
                <a:solidFill>
                  <a:schemeClr val="bg1"/>
                </a:solidFill>
              </a:rPr>
              <a:t> tensor</a:t>
            </a:r>
          </a:p>
        </p:txBody>
      </p:sp>
      <p:sp>
        <p:nvSpPr>
          <p:cNvPr id="130" name="TextBox 129"/>
          <p:cNvSpPr txBox="1"/>
          <p:nvPr/>
        </p:nvSpPr>
        <p:spPr>
          <a:xfrm>
            <a:off x="4000349" y="3509673"/>
            <a:ext cx="6896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tensor</a:t>
            </a:r>
          </a:p>
        </p:txBody>
      </p:sp>
    </p:spTree>
    <p:extLst>
      <p:ext uri="{BB962C8B-B14F-4D97-AF65-F5344CB8AC3E}">
        <p14:creationId xmlns:p14="http://schemas.microsoft.com/office/powerpoint/2010/main" val="24303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metacommands</a:t>
            </a:r>
            <a:endParaRPr lang="en-US" dirty="0"/>
          </a:p>
        </p:txBody>
      </p:sp>
      <p:sp>
        <p:nvSpPr>
          <p:cNvPr id="4" name="Text Placeholder 3"/>
          <p:cNvSpPr>
            <a:spLocks noGrp="1"/>
          </p:cNvSpPr>
          <p:nvPr>
            <p:ph type="body" sz="quarter" idx="10"/>
          </p:nvPr>
        </p:nvSpPr>
        <p:spPr/>
        <p:txBody>
          <a:bodyPr/>
          <a:lstStyle/>
          <a:p>
            <a:r>
              <a:rPr lang="en-US" dirty="0" smtClean="0"/>
              <a:t>Tensor machine ISA</a:t>
            </a:r>
            <a:endParaRPr lang="en-US" dirty="0"/>
          </a:p>
        </p:txBody>
      </p:sp>
      <p:sp>
        <p:nvSpPr>
          <p:cNvPr id="5" name="Oval 4"/>
          <p:cNvSpPr/>
          <p:nvPr/>
        </p:nvSpPr>
        <p:spPr>
          <a:xfrm>
            <a:off x="655983" y="3649856"/>
            <a:ext cx="891878" cy="698293"/>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rPr>
              <a:t>conv2d</a:t>
            </a:r>
            <a:endParaRPr lang="en-US" sz="1100" b="1" dirty="0">
              <a:solidFill>
                <a:schemeClr val="bg2"/>
              </a:solidFill>
            </a:endParaRPr>
          </a:p>
        </p:txBody>
      </p:sp>
      <p:sp>
        <p:nvSpPr>
          <p:cNvPr id="6" name="Oval 5"/>
          <p:cNvSpPr/>
          <p:nvPr/>
        </p:nvSpPr>
        <p:spPr>
          <a:xfrm>
            <a:off x="2878700" y="3791785"/>
            <a:ext cx="858036" cy="41443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t>ReLU</a:t>
            </a:r>
            <a:endParaRPr lang="en-US" sz="1200" b="1" dirty="0"/>
          </a:p>
        </p:txBody>
      </p:sp>
      <p:sp>
        <p:nvSpPr>
          <p:cNvPr id="7" name="Rectangle 6"/>
          <p:cNvSpPr/>
          <p:nvPr/>
        </p:nvSpPr>
        <p:spPr>
          <a:xfrm>
            <a:off x="823758" y="2906524"/>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a</a:t>
            </a:r>
            <a:endParaRPr lang="en-US" dirty="0">
              <a:solidFill>
                <a:schemeClr val="bg2"/>
              </a:solidFill>
            </a:endParaRPr>
          </a:p>
        </p:txBody>
      </p:sp>
      <p:sp>
        <p:nvSpPr>
          <p:cNvPr id="8" name="Rectangle 7"/>
          <p:cNvSpPr/>
          <p:nvPr/>
        </p:nvSpPr>
        <p:spPr>
          <a:xfrm>
            <a:off x="823625" y="4719815"/>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f</a:t>
            </a:r>
          </a:p>
        </p:txBody>
      </p:sp>
      <p:cxnSp>
        <p:nvCxnSpPr>
          <p:cNvPr id="9" name="Straight Arrow Connector 8"/>
          <p:cNvCxnSpPr>
            <a:stCxn id="5" idx="6"/>
            <a:endCxn id="13" idx="1"/>
          </p:cNvCxnSpPr>
          <p:nvPr/>
        </p:nvCxnSpPr>
        <p:spPr>
          <a:xfrm flipV="1">
            <a:off x="1547861" y="3999001"/>
            <a:ext cx="387124" cy="2"/>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2"/>
            <a:endCxn id="5" idx="0"/>
          </p:cNvCxnSpPr>
          <p:nvPr/>
        </p:nvCxnSpPr>
        <p:spPr>
          <a:xfrm flipH="1">
            <a:off x="1101922" y="3278190"/>
            <a:ext cx="132"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a:endCxn id="5" idx="4"/>
          </p:cNvCxnSpPr>
          <p:nvPr/>
        </p:nvCxnSpPr>
        <p:spPr>
          <a:xfrm flipV="1">
            <a:off x="1101921" y="4348149"/>
            <a:ext cx="1" cy="371666"/>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3"/>
            <a:endCxn id="6" idx="2"/>
          </p:cNvCxnSpPr>
          <p:nvPr/>
        </p:nvCxnSpPr>
        <p:spPr>
          <a:xfrm>
            <a:off x="2491576" y="3999001"/>
            <a:ext cx="387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34985" y="3813168"/>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tmp1</a:t>
            </a:r>
            <a:endParaRPr lang="en-US" sz="1600" dirty="0">
              <a:solidFill>
                <a:schemeClr val="bg1"/>
              </a:solidFill>
            </a:endParaRPr>
          </a:p>
        </p:txBody>
      </p:sp>
      <p:sp>
        <p:nvSpPr>
          <p:cNvPr id="14" name="Rectangle 13"/>
          <p:cNvSpPr/>
          <p:nvPr/>
        </p:nvSpPr>
        <p:spPr>
          <a:xfrm>
            <a:off x="4066860" y="3813168"/>
            <a:ext cx="556591" cy="3716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tmp2</a:t>
            </a:r>
            <a:endParaRPr lang="en-US" sz="1200" dirty="0">
              <a:solidFill>
                <a:schemeClr val="bg1"/>
              </a:solidFill>
            </a:endParaRPr>
          </a:p>
        </p:txBody>
      </p:sp>
      <p:cxnSp>
        <p:nvCxnSpPr>
          <p:cNvPr id="15" name="Straight Arrow Connector 14"/>
          <p:cNvCxnSpPr>
            <a:stCxn id="6" idx="6"/>
            <a:endCxn id="14" idx="1"/>
          </p:cNvCxnSpPr>
          <p:nvPr/>
        </p:nvCxnSpPr>
        <p:spPr>
          <a:xfrm flipV="1">
            <a:off x="3736736" y="3999001"/>
            <a:ext cx="330124" cy="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5817" y="4706999"/>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res</a:t>
            </a:r>
            <a:endParaRPr lang="en-US" dirty="0">
              <a:solidFill>
                <a:schemeClr val="bg2"/>
              </a:solidFill>
            </a:endParaRPr>
          </a:p>
        </p:txBody>
      </p:sp>
      <p:sp>
        <p:nvSpPr>
          <p:cNvPr id="17" name="Oval 16"/>
          <p:cNvSpPr/>
          <p:nvPr/>
        </p:nvSpPr>
        <p:spPr>
          <a:xfrm>
            <a:off x="4116556" y="4670607"/>
            <a:ext cx="457200" cy="457200"/>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2"/>
                </a:solidFill>
              </a:rPr>
              <a:t>+</a:t>
            </a:r>
            <a:endParaRPr lang="en-US" sz="2800" b="1" dirty="0">
              <a:solidFill>
                <a:schemeClr val="bg2"/>
              </a:solidFill>
            </a:endParaRPr>
          </a:p>
        </p:txBody>
      </p:sp>
      <p:cxnSp>
        <p:nvCxnSpPr>
          <p:cNvPr id="18" name="Straight Arrow Connector 17"/>
          <p:cNvCxnSpPr>
            <a:stCxn id="14" idx="2"/>
            <a:endCxn id="17" idx="0"/>
          </p:cNvCxnSpPr>
          <p:nvPr/>
        </p:nvCxnSpPr>
        <p:spPr>
          <a:xfrm>
            <a:off x="4345156" y="4184834"/>
            <a:ext cx="0" cy="485773"/>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6"/>
          </p:cNvCxnSpPr>
          <p:nvPr/>
        </p:nvCxnSpPr>
        <p:spPr>
          <a:xfrm>
            <a:off x="6517477"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7" idx="2"/>
          </p:cNvCxnSpPr>
          <p:nvPr/>
        </p:nvCxnSpPr>
        <p:spPr>
          <a:xfrm>
            <a:off x="3615196" y="4898643"/>
            <a:ext cx="501360" cy="564"/>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58606" y="4701341"/>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b</a:t>
            </a:r>
            <a:endParaRPr lang="en-US" dirty="0">
              <a:solidFill>
                <a:schemeClr val="bg2"/>
              </a:solidFill>
            </a:endParaRPr>
          </a:p>
        </p:txBody>
      </p:sp>
      <p:sp>
        <p:nvSpPr>
          <p:cNvPr id="23" name="Oval 22"/>
          <p:cNvSpPr/>
          <p:nvPr/>
        </p:nvSpPr>
        <p:spPr>
          <a:xfrm>
            <a:off x="5867233" y="4598347"/>
            <a:ext cx="650244" cy="600266"/>
          </a:xfrm>
          <a:prstGeom prst="ellipse">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FC</a:t>
            </a:r>
            <a:endParaRPr lang="en-US" b="1" dirty="0">
              <a:solidFill>
                <a:schemeClr val="bg2"/>
              </a:solidFill>
            </a:endParaRPr>
          </a:p>
        </p:txBody>
      </p:sp>
      <p:sp>
        <p:nvSpPr>
          <p:cNvPr id="24" name="Rectangle 23"/>
          <p:cNvSpPr/>
          <p:nvPr/>
        </p:nvSpPr>
        <p:spPr>
          <a:xfrm>
            <a:off x="4935667" y="4712647"/>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tmp3</a:t>
            </a:r>
            <a:endParaRPr lang="en-US" sz="1200" dirty="0">
              <a:solidFill>
                <a:schemeClr val="bg2"/>
              </a:solidFill>
            </a:endParaRPr>
          </a:p>
        </p:txBody>
      </p:sp>
      <p:cxnSp>
        <p:nvCxnSpPr>
          <p:cNvPr id="25" name="Straight Arrow Connector 24"/>
          <p:cNvCxnSpPr>
            <a:stCxn id="17" idx="6"/>
            <a:endCxn id="24" idx="1"/>
          </p:cNvCxnSpPr>
          <p:nvPr/>
        </p:nvCxnSpPr>
        <p:spPr>
          <a:xfrm flipV="1">
            <a:off x="4573756" y="4898480"/>
            <a:ext cx="361911" cy="727"/>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3"/>
            <a:endCxn id="23" idx="2"/>
          </p:cNvCxnSpPr>
          <p:nvPr/>
        </p:nvCxnSpPr>
        <p:spPr>
          <a:xfrm>
            <a:off x="5492258" y="4898480"/>
            <a:ext cx="374975" cy="0"/>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914059" y="3811843"/>
            <a:ext cx="556591" cy="371666"/>
          </a:xfrm>
          <a:prstGeom prst="rect">
            <a:avLst/>
          </a:prstGeom>
          <a:solidFill>
            <a:schemeClr val="bg2">
              <a:lumMod val="60000"/>
              <a:lumOff val="4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w</a:t>
            </a:r>
            <a:endParaRPr lang="en-US" dirty="0">
              <a:solidFill>
                <a:schemeClr val="bg2"/>
              </a:solidFill>
            </a:endParaRPr>
          </a:p>
        </p:txBody>
      </p:sp>
      <p:cxnSp>
        <p:nvCxnSpPr>
          <p:cNvPr id="28" name="Straight Arrow Connector 27"/>
          <p:cNvCxnSpPr>
            <a:stCxn id="27" idx="2"/>
            <a:endCxn id="23" idx="0"/>
          </p:cNvCxnSpPr>
          <p:nvPr/>
        </p:nvCxnSpPr>
        <p:spPr>
          <a:xfrm>
            <a:off x="6192355" y="4183509"/>
            <a:ext cx="0" cy="414838"/>
          </a:xfrm>
          <a:prstGeom prst="straightConnector1">
            <a:avLst/>
          </a:prstGeom>
          <a:ln w="28575">
            <a:solidFill>
              <a:schemeClr val="tx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705338" y="3359426"/>
            <a:ext cx="3136675" cy="1238922"/>
          </a:xfrm>
          <a:prstGeom prst="ellipse">
            <a:avLst/>
          </a:prstGeom>
          <a:noFill/>
          <a:ln>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8476034">
            <a:off x="4029745" y="2493361"/>
            <a:ext cx="1144400" cy="1092477"/>
          </a:xfrm>
          <a:prstGeom prst="rightArrow">
            <a:avLst/>
          </a:prstGeom>
          <a:gradFill>
            <a:gsLst>
              <a:gs pos="0">
                <a:schemeClr val="accent3">
                  <a:lumMod val="60000"/>
                  <a:lumOff val="40000"/>
                  <a:alpha val="0"/>
                </a:schemeClr>
              </a:gs>
              <a:gs pos="100000">
                <a:schemeClr val="accent3">
                  <a:lumMod val="60000"/>
                  <a:lumOff val="40000"/>
                </a:schemeClr>
              </a:gs>
            </a:gsLst>
            <a:lin ang="0" scaled="0"/>
          </a:gradFill>
          <a:ln>
            <a:noFill/>
          </a:ln>
          <a:scene3d>
            <a:camera prst="perspectiveContrastingLeftFacing" fov="7200000">
              <a:rot lat="40580" lon="2968377" rev="2144520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82053" y="2314002"/>
            <a:ext cx="3847528"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smtClean="0">
                <a:solidFill>
                  <a:schemeClr val="bg1"/>
                </a:solidFill>
              </a:rPr>
              <a:t>Activation </a:t>
            </a:r>
            <a:r>
              <a:rPr lang="en-US" sz="2400" b="1" dirty="0" err="1" smtClean="0">
                <a:solidFill>
                  <a:schemeClr val="bg1"/>
                </a:solidFill>
              </a:rPr>
              <a:t>metacommand</a:t>
            </a:r>
            <a:endParaRPr lang="en-US" sz="2400" b="1" dirty="0" smtClean="0">
              <a:solidFill>
                <a:schemeClr val="bg1"/>
              </a:solidFill>
            </a:endParaRPr>
          </a:p>
        </p:txBody>
      </p:sp>
    </p:spTree>
    <p:extLst>
      <p:ext uri="{BB962C8B-B14F-4D97-AF65-F5344CB8AC3E}">
        <p14:creationId xmlns:p14="http://schemas.microsoft.com/office/powerpoint/2010/main" val="289840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tensors</a:t>
            </a:r>
            <a:endParaRPr lang="en-US" dirty="0"/>
          </a:p>
        </p:txBody>
      </p:sp>
      <p:sp>
        <p:nvSpPr>
          <p:cNvPr id="4" name="Text Placeholder 3"/>
          <p:cNvSpPr>
            <a:spLocks noGrp="1"/>
          </p:cNvSpPr>
          <p:nvPr>
            <p:ph type="body" sz="quarter" idx="10"/>
          </p:nvPr>
        </p:nvSpPr>
        <p:spPr/>
        <p:txBody>
          <a:bodyPr/>
          <a:lstStyle/>
          <a:p>
            <a:r>
              <a:rPr lang="en-US" dirty="0" smtClean="0"/>
              <a:t>Multi-dimensional arrays of scalars</a:t>
            </a:r>
            <a:endParaRPr lang="en-US" dirty="0"/>
          </a:p>
        </p:txBody>
      </p:sp>
      <p:cxnSp>
        <p:nvCxnSpPr>
          <p:cNvPr id="8" name="Straight Connector 7"/>
          <p:cNvCxnSpPr/>
          <p:nvPr/>
        </p:nvCxnSpPr>
        <p:spPr>
          <a:xfrm>
            <a:off x="1440911" y="2737860"/>
            <a:ext cx="10201" cy="193353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1112" y="4651514"/>
            <a:ext cx="1788214" cy="7997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09510" y="3237670"/>
            <a:ext cx="1034498" cy="2334039"/>
          </a:xfrm>
          <a:prstGeom prst="rect">
            <a:avLst/>
          </a:prstGeom>
          <a:solidFill>
            <a:schemeClr val="bg1">
              <a:lumMod val="50000"/>
              <a:lumOff val="50000"/>
              <a:alpha val="95000"/>
            </a:schemeClr>
          </a:solidFill>
          <a:ln w="38100">
            <a:solidFill>
              <a:schemeClr val="bg1"/>
            </a:solidFill>
          </a:ln>
          <a:scene3d>
            <a:camera prst="orthographicFront">
              <a:rot lat="2160000" lon="960000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017643" y="1883387"/>
            <a:ext cx="1600200" cy="2334039"/>
          </a:xfrm>
          <a:prstGeom prst="rect">
            <a:avLst/>
          </a:prstGeom>
          <a:solidFill>
            <a:schemeClr val="tx1">
              <a:lumMod val="75000"/>
              <a:alpha val="95000"/>
            </a:schemeClr>
          </a:solidFill>
          <a:ln w="57150">
            <a:solidFill>
              <a:schemeClr val="bg1"/>
            </a:solidFill>
          </a:ln>
          <a:scene3d>
            <a:camera prst="orthographicFront">
              <a:rot lat="1950000" lon="14935755" rev="1480410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2486278" y="2327441"/>
            <a:ext cx="904461" cy="412795"/>
          </a:xfrm>
          <a:prstGeom prst="straightConnector1">
            <a:avLst/>
          </a:prstGeom>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282147" y="2327570"/>
            <a:ext cx="1033670" cy="232758"/>
          </a:xfrm>
          <a:prstGeom prst="straightConnector1">
            <a:avLst/>
          </a:prstGeom>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422913" y="3365371"/>
            <a:ext cx="0" cy="1797763"/>
          </a:xfrm>
          <a:prstGeom prst="straightConnector1">
            <a:avLst/>
          </a:prstGeom>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489734">
            <a:off x="2523652" y="2207674"/>
            <a:ext cx="109196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dirty="0" smtClean="0">
                <a:solidFill>
                  <a:schemeClr val="bg1"/>
                </a:solidFill>
              </a:rPr>
              <a:t>width (W)</a:t>
            </a:r>
          </a:p>
        </p:txBody>
      </p:sp>
      <p:sp>
        <p:nvSpPr>
          <p:cNvPr id="39" name="TextBox 38"/>
          <p:cNvSpPr txBox="1"/>
          <p:nvPr/>
        </p:nvSpPr>
        <p:spPr>
          <a:xfrm rot="5400000">
            <a:off x="4111857" y="4060460"/>
            <a:ext cx="113524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dirty="0" smtClean="0">
                <a:solidFill>
                  <a:schemeClr val="bg1"/>
                </a:solidFill>
              </a:rPr>
              <a:t>Height (H)</a:t>
            </a:r>
          </a:p>
        </p:txBody>
      </p:sp>
      <p:sp>
        <p:nvSpPr>
          <p:cNvPr id="40" name="TextBox 39"/>
          <p:cNvSpPr txBox="1"/>
          <p:nvPr/>
        </p:nvSpPr>
        <p:spPr>
          <a:xfrm rot="20835370">
            <a:off x="1197698" y="2068349"/>
            <a:ext cx="1202573"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dirty="0">
                <a:solidFill>
                  <a:schemeClr val="bg1"/>
                </a:solidFill>
              </a:rPr>
              <a:t>f</a:t>
            </a:r>
            <a:r>
              <a:rPr lang="en-US" sz="1600" dirty="0" smtClean="0">
                <a:solidFill>
                  <a:schemeClr val="bg1"/>
                </a:solidFill>
              </a:rPr>
              <a:t>eature (C)</a:t>
            </a:r>
          </a:p>
        </p:txBody>
      </p:sp>
      <p:cxnSp>
        <p:nvCxnSpPr>
          <p:cNvPr id="42" name="Straight Connector 41"/>
          <p:cNvCxnSpPr/>
          <p:nvPr/>
        </p:nvCxnSpPr>
        <p:spPr>
          <a:xfrm>
            <a:off x="1570383" y="2815669"/>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712844" y="2860881"/>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66221" y="3480985"/>
            <a:ext cx="0" cy="1855723"/>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066222" y="3249757"/>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570383" y="2585906"/>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689655" y="2660758"/>
            <a:ext cx="968972" cy="2312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1613453" y="2727627"/>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432982" y="2909510"/>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1435940" y="3070371"/>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1439563" y="4444515"/>
            <a:ext cx="1781497" cy="792215"/>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397525" y="3527134"/>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1803771" y="2691821"/>
            <a:ext cx="1789511" cy="788841"/>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79742" y="3480985"/>
            <a:ext cx="0" cy="185572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3229388" y="3491509"/>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3234357" y="3633404"/>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209510" y="5016125"/>
            <a:ext cx="1004682" cy="221063"/>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587" y="2176545"/>
            <a:ext cx="3008510" cy="2256383"/>
          </a:xfrm>
          <a:prstGeom prst="rect">
            <a:avLst/>
          </a:prstGeom>
          <a:scene3d>
            <a:camera prst="orthographicFront">
              <a:rot lat="1920000" lon="2400000" rev="0"/>
            </a:camera>
            <a:lightRig rig="threePt" dir="t"/>
          </a:scene3d>
        </p:spPr>
      </p:pic>
      <p:sp>
        <p:nvSpPr>
          <p:cNvPr id="69" name="Oval 68"/>
          <p:cNvSpPr/>
          <p:nvPr/>
        </p:nvSpPr>
        <p:spPr>
          <a:xfrm>
            <a:off x="1282148" y="3307243"/>
            <a:ext cx="2120348" cy="1664063"/>
          </a:xfrm>
          <a:prstGeom prst="ellipse">
            <a:avLst/>
          </a:prstGeom>
          <a:gradFill flip="none" rotWithShape="1">
            <a:gsLst>
              <a:gs pos="0">
                <a:schemeClr val="tx1"/>
              </a:gs>
              <a:gs pos="26000">
                <a:srgbClr val="FFFFFF"/>
              </a:gs>
              <a:gs pos="100000">
                <a:schemeClr val="tx1">
                  <a:alpha val="0"/>
                </a:schemeClr>
              </a:gs>
              <a:gs pos="84000">
                <a:schemeClr val="tx1">
                  <a:alpha val="0"/>
                </a:schemeClr>
              </a:gs>
            </a:gsLst>
            <a:path path="circle">
              <a:fillToRect l="50000" t="50000" r="50000" b="50000"/>
            </a:path>
            <a:tileRect/>
          </a:gradFill>
          <a:ln>
            <a:noFill/>
          </a:ln>
          <a:scene3d>
            <a:camera prst="orthographicFront">
              <a:rot lat="2173039" lon="47079" rev="1730499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385" y="2521661"/>
            <a:ext cx="3001952" cy="2251464"/>
          </a:xfrm>
          <a:prstGeom prst="rect">
            <a:avLst/>
          </a:prstGeom>
          <a:scene3d>
            <a:camera prst="orthographicFront">
              <a:rot lat="1920000" lon="2400000" rev="0"/>
            </a:camera>
            <a:lightRig rig="threePt" dir="t"/>
          </a:scene3d>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152" y="2913943"/>
            <a:ext cx="2998921" cy="2249191"/>
          </a:xfrm>
          <a:prstGeom prst="rect">
            <a:avLst/>
          </a:prstGeom>
          <a:effectLst>
            <a:outerShdw blurRad="50800" dist="50800" dir="5400000" algn="ctr" rotWithShape="0">
              <a:srgbClr val="000000">
                <a:alpha val="0"/>
              </a:srgbClr>
            </a:outerShdw>
          </a:effectLst>
          <a:scene3d>
            <a:camera prst="orthographicFront">
              <a:rot lat="1920000" lon="2400000" rev="0"/>
            </a:camera>
            <a:lightRig rig="threePt" dir="t"/>
          </a:scene3d>
        </p:spPr>
      </p:pic>
      <p:sp>
        <p:nvSpPr>
          <p:cNvPr id="80" name="TextBox 79"/>
          <p:cNvSpPr txBox="1"/>
          <p:nvPr/>
        </p:nvSpPr>
        <p:spPr>
          <a:xfrm>
            <a:off x="8163310" y="5543707"/>
            <a:ext cx="31931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R</a:t>
            </a:r>
          </a:p>
        </p:txBody>
      </p:sp>
      <p:sp>
        <p:nvSpPr>
          <p:cNvPr id="81" name="TextBox 80"/>
          <p:cNvSpPr txBox="1"/>
          <p:nvPr/>
        </p:nvSpPr>
        <p:spPr>
          <a:xfrm>
            <a:off x="9026179" y="5083683"/>
            <a:ext cx="34015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G</a:t>
            </a:r>
          </a:p>
        </p:txBody>
      </p:sp>
      <p:sp>
        <p:nvSpPr>
          <p:cNvPr id="82" name="TextBox 81"/>
          <p:cNvSpPr txBox="1"/>
          <p:nvPr/>
        </p:nvSpPr>
        <p:spPr>
          <a:xfrm>
            <a:off x="9793587" y="4717800"/>
            <a:ext cx="31451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B</a:t>
            </a:r>
            <a:endParaRPr lang="en-US" dirty="0" smtClean="0">
              <a:solidFill>
                <a:schemeClr val="bg1"/>
              </a:solidFill>
            </a:endParaRPr>
          </a:p>
        </p:txBody>
      </p:sp>
    </p:spTree>
    <p:extLst>
      <p:ext uri="{BB962C8B-B14F-4D97-AF65-F5344CB8AC3E}">
        <p14:creationId xmlns:p14="http://schemas.microsoft.com/office/powerpoint/2010/main" val="200849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Program-centric view</a:t>
            </a:r>
            <a:endParaRPr lang="en-US" dirty="0"/>
          </a:p>
        </p:txBody>
      </p:sp>
      <p:sp>
        <p:nvSpPr>
          <p:cNvPr id="3" name="Content Placeholder 2"/>
          <p:cNvSpPr>
            <a:spLocks noGrp="1"/>
          </p:cNvSpPr>
          <p:nvPr>
            <p:ph idx="1"/>
          </p:nvPr>
        </p:nvSpPr>
        <p:spPr/>
        <p:txBody>
          <a:bodyPr/>
          <a:lstStyle/>
          <a:p>
            <a:r>
              <a:rPr lang="en-US" dirty="0" smtClean="0"/>
              <a:t>Machine learning operators              low-level machine instructions</a:t>
            </a:r>
          </a:p>
          <a:p>
            <a:r>
              <a:rPr lang="en-US" dirty="0" smtClean="0"/>
              <a:t>Tensors                  basic datatypes</a:t>
            </a:r>
          </a:p>
          <a:p>
            <a:r>
              <a:rPr lang="en-US" dirty="0" err="1" smtClean="0"/>
              <a:t>WinML</a:t>
            </a:r>
            <a:r>
              <a:rPr lang="en-US" dirty="0" smtClean="0"/>
              <a:t> graph optimizer              code compiler</a:t>
            </a:r>
          </a:p>
          <a:p>
            <a:endParaRPr lang="en-US" dirty="0"/>
          </a:p>
          <a:p>
            <a:r>
              <a:rPr lang="en-US" dirty="0" smtClean="0"/>
              <a:t>Want to define a </a:t>
            </a:r>
            <a:r>
              <a:rPr lang="en-US" i="1" dirty="0" smtClean="0"/>
              <a:t>tensor machine ISA</a:t>
            </a:r>
          </a:p>
          <a:p>
            <a:endParaRPr lang="en-US" dirty="0"/>
          </a:p>
        </p:txBody>
      </p:sp>
      <p:sp>
        <p:nvSpPr>
          <p:cNvPr id="4" name="Text Placeholder 3"/>
          <p:cNvSpPr>
            <a:spLocks noGrp="1"/>
          </p:cNvSpPr>
          <p:nvPr>
            <p:ph type="body" sz="quarter" idx="10"/>
          </p:nvPr>
        </p:nvSpPr>
        <p:spPr/>
        <p:txBody>
          <a:bodyPr/>
          <a:lstStyle/>
          <a:p>
            <a:r>
              <a:rPr lang="en-US" dirty="0" smtClean="0"/>
              <a:t>Of machine learning</a:t>
            </a:r>
            <a:endParaRPr lang="en-US" dirty="0"/>
          </a:p>
        </p:txBody>
      </p:sp>
      <p:cxnSp>
        <p:nvCxnSpPr>
          <p:cNvPr id="6" name="Straight Arrow Connector 5"/>
          <p:cNvCxnSpPr/>
          <p:nvPr/>
        </p:nvCxnSpPr>
        <p:spPr>
          <a:xfrm flipV="1">
            <a:off x="3752188" y="2295939"/>
            <a:ext cx="929142" cy="4698"/>
          </a:xfrm>
          <a:prstGeom prst="straightConnector1">
            <a:avLst/>
          </a:prstGeom>
          <a:ln w="76200">
            <a:gradFill>
              <a:gsLst>
                <a:gs pos="0">
                  <a:schemeClr val="tx2">
                    <a:alpha val="0"/>
                  </a:schemeClr>
                </a:gs>
                <a:gs pos="100000">
                  <a:schemeClr val="tx2"/>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727918" y="2806148"/>
            <a:ext cx="929142" cy="4698"/>
          </a:xfrm>
          <a:prstGeom prst="straightConnector1">
            <a:avLst/>
          </a:prstGeom>
          <a:ln w="76200">
            <a:gradFill>
              <a:gsLst>
                <a:gs pos="0">
                  <a:schemeClr val="tx2">
                    <a:alpha val="0"/>
                  </a:schemeClr>
                </a:gs>
                <a:gs pos="100000">
                  <a:schemeClr val="tx2"/>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287617" y="3295824"/>
            <a:ext cx="929142" cy="4698"/>
          </a:xfrm>
          <a:prstGeom prst="straightConnector1">
            <a:avLst/>
          </a:prstGeom>
          <a:ln w="76200">
            <a:gradFill>
              <a:gsLst>
                <a:gs pos="0">
                  <a:schemeClr val="tx2">
                    <a:alpha val="0"/>
                  </a:schemeClr>
                </a:gs>
                <a:gs pos="100000">
                  <a:schemeClr val="tx2"/>
                </a:gs>
              </a:gsLst>
              <a:lin ang="0" scaled="0"/>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81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2BB8669087B84586279FC58A8C3583" ma:contentTypeVersion="0" ma:contentTypeDescription="Create a new document." ma:contentTypeScope="" ma:versionID="3455950fd51db61e955f54a31c2d254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F88E22E-2A4B-4FB1-9848-BF16E7DBE74B}">
  <ds:schemaRefs>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elements/1.1/"/>
    <ds:schemaRef ds:uri="http://purl.org/dc/dcmitype/"/>
  </ds:schemaRefs>
</ds:datastoreItem>
</file>

<file path=customXml/itemProps2.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3.xml><?xml version="1.0" encoding="utf-8"?>
<ds:datastoreItem xmlns:ds="http://schemas.openxmlformats.org/officeDocument/2006/customXml" ds:itemID="{B9F09CEA-ABF5-4414-8BFC-0070B6025E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84113</TotalTime>
  <Words>4831</Words>
  <Application>Microsoft Office PowerPoint</Application>
  <PresentationFormat>Custom</PresentationFormat>
  <Paragraphs>734</Paragraphs>
  <Slides>70</Slides>
  <Notes>65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MS PGothic</vt:lpstr>
      <vt:lpstr>MS PGothic</vt:lpstr>
      <vt:lpstr>Arial</vt:lpstr>
      <vt:lpstr>Cambria Math</vt:lpstr>
      <vt:lpstr>Century Gothic</vt:lpstr>
      <vt:lpstr>Courier New</vt:lpstr>
      <vt:lpstr>Microsoft Sans Serif</vt:lpstr>
      <vt:lpstr>Segoe UI</vt:lpstr>
      <vt:lpstr>Trebuchet MS</vt:lpstr>
      <vt:lpstr>Tw Cen MT</vt:lpstr>
      <vt:lpstr>Wingdings</vt:lpstr>
      <vt:lpstr>Title &amp; Bullet</vt:lpstr>
      <vt:lpstr>Using ai to accelerate your game (PART 2)</vt:lpstr>
      <vt:lpstr>Windows Machine Learning</vt:lpstr>
      <vt:lpstr>Windows ML Architecture</vt:lpstr>
      <vt:lpstr>DirectML </vt:lpstr>
      <vt:lpstr>Windows ml acceleration</vt:lpstr>
      <vt:lpstr>Machine learning models</vt:lpstr>
      <vt:lpstr>Machine learning models</vt:lpstr>
      <vt:lpstr>tensors</vt:lpstr>
      <vt:lpstr>Program-centric view</vt:lpstr>
      <vt:lpstr>D3d12 metacommands</vt:lpstr>
      <vt:lpstr>metacommands</vt:lpstr>
      <vt:lpstr>metacommands</vt:lpstr>
      <vt:lpstr>metacommands</vt:lpstr>
      <vt:lpstr>Metacommands</vt:lpstr>
      <vt:lpstr>metacommands</vt:lpstr>
      <vt:lpstr>metacommands</vt:lpstr>
      <vt:lpstr>Life of a metacommand</vt:lpstr>
      <vt:lpstr>Life of a metacommand</vt:lpstr>
      <vt:lpstr>Metacommand parameters</vt:lpstr>
      <vt:lpstr>Metacommand examples</vt:lpstr>
      <vt:lpstr>Fully connected operator</vt:lpstr>
      <vt:lpstr>Fully connected operator</vt:lpstr>
      <vt:lpstr>Fully connected operator</vt:lpstr>
      <vt:lpstr>Fully connected operator</vt:lpstr>
      <vt:lpstr>fully connected operation as a matrix multiplication</vt:lpstr>
      <vt:lpstr>Fully connected operator</vt:lpstr>
      <vt:lpstr>Convolutions on tensors</vt:lpstr>
      <vt:lpstr>Convolutions on tensors</vt:lpstr>
      <vt:lpstr>Convolutions on tensors</vt:lpstr>
      <vt:lpstr>Convolutions on tensors</vt:lpstr>
      <vt:lpstr>Convolutions on tensors</vt:lpstr>
      <vt:lpstr>Convolutions on tensors</vt:lpstr>
      <vt:lpstr>Lowering convolutions to matrix multiplication</vt:lpstr>
      <vt:lpstr>Convolution as matrix multiplication</vt:lpstr>
      <vt:lpstr>Convolution as matrix multiplication</vt:lpstr>
      <vt:lpstr>Convolution as matrix multiplication</vt:lpstr>
      <vt:lpstr>Efficient matrix multiplication</vt:lpstr>
      <vt:lpstr>matrix multiplication</vt:lpstr>
      <vt:lpstr>matrix multiplication</vt:lpstr>
      <vt:lpstr>matrix multiplication</vt:lpstr>
      <vt:lpstr>matrix multiplication</vt:lpstr>
      <vt:lpstr>matrix multiplication</vt:lpstr>
      <vt:lpstr>matrix multiplication</vt:lpstr>
      <vt:lpstr>matrix multiplication</vt:lpstr>
      <vt:lpstr>Tiled matrix multiplication</vt:lpstr>
      <vt:lpstr>Tiled matrix multiplication</vt:lpstr>
      <vt:lpstr>Tiled matrix multiplication</vt:lpstr>
      <vt:lpstr>Tiled matrix multiplication</vt:lpstr>
      <vt:lpstr>Tiled matrix multiplication</vt:lpstr>
      <vt:lpstr>Volta tensor cores</vt:lpstr>
      <vt:lpstr>Volta sm tensor cores</vt:lpstr>
      <vt:lpstr>Tensor core operation</vt:lpstr>
      <vt:lpstr>Tensor core operation</vt:lpstr>
      <vt:lpstr>Tensor core performance</vt:lpstr>
      <vt:lpstr>Style transfer demo</vt:lpstr>
      <vt:lpstr>Style transfer</vt:lpstr>
      <vt:lpstr>Style transfer performance</vt:lpstr>
      <vt:lpstr>Style transfer performance</vt:lpstr>
      <vt:lpstr>Summary</vt:lpstr>
      <vt:lpstr>GDC ATTENDEES SAVE 20%</vt:lpstr>
      <vt:lpstr>PowerPoint Presentation</vt:lpstr>
      <vt:lpstr>Convolutions on tensors</vt:lpstr>
      <vt:lpstr>Convoluton operator</vt:lpstr>
      <vt:lpstr>Convoluton operator</vt:lpstr>
      <vt:lpstr>Convoluton operator</vt:lpstr>
      <vt:lpstr>Convoluton operator</vt:lpstr>
      <vt:lpstr>Convoluton operator</vt:lpstr>
      <vt:lpstr>Convoluton operator</vt:lpstr>
      <vt:lpstr>Convolution as matrix multiplication</vt:lpstr>
      <vt:lpstr>metacommands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Yury Uralsky</cp:lastModifiedBy>
  <cp:revision>3612</cp:revision>
  <dcterms:created xsi:type="dcterms:W3CDTF">2008-01-24T03:11:41Z</dcterms:created>
  <dcterms:modified xsi:type="dcterms:W3CDTF">2018-03-22T18:09:59Z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0x010100B62BB8669087B84586279FC58A8C3583</vt:lpwstr>
  </property>
</Properties>
</file>